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  <p:sldMasterId id="2147483729" r:id="rId2"/>
  </p:sldMasterIdLst>
  <p:notesMasterIdLst>
    <p:notesMasterId r:id="rId34"/>
  </p:notesMasterIdLst>
  <p:sldIdLst>
    <p:sldId id="256" r:id="rId3"/>
    <p:sldId id="257" r:id="rId4"/>
    <p:sldId id="258" r:id="rId5"/>
    <p:sldId id="279" r:id="rId6"/>
    <p:sldId id="260" r:id="rId7"/>
    <p:sldId id="261" r:id="rId8"/>
    <p:sldId id="262" r:id="rId9"/>
    <p:sldId id="275" r:id="rId10"/>
    <p:sldId id="276" r:id="rId11"/>
    <p:sldId id="277" r:id="rId12"/>
    <p:sldId id="278" r:id="rId13"/>
    <p:sldId id="284" r:id="rId14"/>
    <p:sldId id="285" r:id="rId15"/>
    <p:sldId id="286" r:id="rId16"/>
    <p:sldId id="287" r:id="rId17"/>
    <p:sldId id="288" r:id="rId18"/>
    <p:sldId id="280" r:id="rId19"/>
    <p:sldId id="289" r:id="rId20"/>
    <p:sldId id="290" r:id="rId21"/>
    <p:sldId id="291" r:id="rId22"/>
    <p:sldId id="281" r:id="rId23"/>
    <p:sldId id="292" r:id="rId24"/>
    <p:sldId id="293" r:id="rId25"/>
    <p:sldId id="295" r:id="rId26"/>
    <p:sldId id="296" r:id="rId27"/>
    <p:sldId id="294" r:id="rId28"/>
    <p:sldId id="299" r:id="rId29"/>
    <p:sldId id="298" r:id="rId30"/>
    <p:sldId id="282" r:id="rId31"/>
    <p:sldId id="300" r:id="rId32"/>
    <p:sldId id="283" r:id="rId3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1CB"/>
    <a:srgbClr val="619ECA"/>
    <a:srgbClr val="FF9C46"/>
    <a:srgbClr val="EEEEEE"/>
    <a:srgbClr val="003E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74" autoAdjust="0"/>
  </p:normalViewPr>
  <p:slideViewPr>
    <p:cSldViewPr snapToObjects="1">
      <p:cViewPr varScale="1">
        <p:scale>
          <a:sx n="40" d="100"/>
          <a:sy n="40" d="100"/>
        </p:scale>
        <p:origin x="72" y="1296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28731-3847-46FE-A5D7-1DBB77F0D798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EB578-C258-4121-851C-76FF493C6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834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578-C258-4121-851C-76FF493C62E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865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578-C258-4121-851C-76FF493C62E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475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subtitle style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4/4/2024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4/4/2024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4/4/2024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4/4/2024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4/4/2024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4/4/2024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4/4/2024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4/4/2024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4/4/2024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4/4/2024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4/4/2024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4/4/2024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4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8.png"/><Relationship Id="rId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8.svg"/><Relationship Id="rId3" Type="http://schemas.openxmlformats.org/officeDocument/2006/relationships/image" Target="../media/image4.png"/><Relationship Id="rId7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1.png"/><Relationship Id="rId5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9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4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6.sv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35.png"/><Relationship Id="rId12" Type="http://schemas.openxmlformats.org/officeDocument/2006/relationships/image" Target="../media/image17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42.png"/><Relationship Id="rId5" Type="http://schemas.openxmlformats.org/officeDocument/2006/relationships/image" Target="../media/image27.png"/><Relationship Id="rId15" Type="http://schemas.openxmlformats.org/officeDocument/2006/relationships/image" Target="../media/image31.png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4" Type="http://schemas.openxmlformats.org/officeDocument/2006/relationships/image" Target="../media/image4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27.png"/><Relationship Id="rId4" Type="http://schemas.openxmlformats.org/officeDocument/2006/relationships/image" Target="../media/image16.sv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510" y="1315720"/>
            <a:ext cx="9009380" cy="6082665"/>
            <a:chOff x="905510" y="1315720"/>
            <a:chExt cx="9009380" cy="6082665"/>
          </a:xfrm>
        </p:grpSpPr>
        <p:sp>
          <p:nvSpPr>
            <p:cNvPr id="4" name="Freeform 4"/>
            <p:cNvSpPr/>
            <p:nvPr/>
          </p:nvSpPr>
          <p:spPr>
            <a:xfrm>
              <a:off x="905510" y="1315720"/>
              <a:ext cx="9009380" cy="6082665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-2155825" y="8872220"/>
            <a:ext cx="6662420" cy="1610995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791690" y="-196215"/>
            <a:ext cx="5652770" cy="1367155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60965" y="1315720"/>
            <a:ext cx="7087235" cy="7701915"/>
            <a:chOff x="10260965" y="1315720"/>
            <a:chExt cx="7087235" cy="7701915"/>
          </a:xfrm>
        </p:grpSpPr>
        <p:sp>
          <p:nvSpPr>
            <p:cNvPr id="8" name="Freeform 8"/>
            <p:cNvSpPr/>
            <p:nvPr/>
          </p:nvSpPr>
          <p:spPr>
            <a:xfrm>
              <a:off x="10260965" y="1315720"/>
              <a:ext cx="7087235" cy="7701915"/>
            </a:xfrm>
            <a:custGeom>
              <a:avLst/>
              <a:gdLst/>
              <a:ahLst/>
              <a:cxnLst/>
              <a:rect l="l" t="t" r="r" b="b"/>
              <a:pathLst>
                <a:path w="2585364" h="2809668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0692130" y="4401820"/>
            <a:ext cx="6225540" cy="3893820"/>
          </a:xfrm>
          <a:custGeom>
            <a:avLst/>
            <a:gdLst/>
            <a:ahLst/>
            <a:cxnLst/>
            <a:rect l="l" t="t" r="r" b="b"/>
            <a:pathLst>
              <a:path w="6225288" h="3893634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100425" y="300164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03414">
            <a:off x="11174095" y="3499485"/>
            <a:ext cx="321945" cy="461645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690475" y="1991360"/>
            <a:ext cx="2228850" cy="1815465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887095" y="8090535"/>
            <a:ext cx="3543935" cy="927100"/>
            <a:chOff x="887095" y="8090535"/>
            <a:chExt cx="3543935" cy="927100"/>
          </a:xfrm>
        </p:grpSpPr>
        <p:grpSp>
          <p:nvGrpSpPr>
            <p:cNvPr id="14" name="Group 14"/>
            <p:cNvGrpSpPr/>
            <p:nvPr/>
          </p:nvGrpSpPr>
          <p:grpSpPr>
            <a:xfrm>
              <a:off x="887095" y="8090535"/>
              <a:ext cx="3543935" cy="927100"/>
              <a:chOff x="887095" y="8090535"/>
              <a:chExt cx="3543935" cy="9271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887095" y="8090535"/>
                <a:ext cx="3543935" cy="927100"/>
              </a:xfrm>
              <a:custGeom>
                <a:avLst/>
                <a:gdLst/>
                <a:ahLst/>
                <a:cxnLst/>
                <a:rect l="l" t="t" r="r" b="b"/>
                <a:pathLst>
                  <a:path w="1292864" h="338133">
                    <a:moveTo>
                      <a:pt x="0" y="0"/>
                    </a:moveTo>
                    <a:lnTo>
                      <a:pt x="1292864" y="0"/>
                    </a:lnTo>
                    <a:lnTo>
                      <a:pt x="1292864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2151380" y="8411210"/>
              <a:ext cx="2127250" cy="269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en-US" sz="1524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부산 IT 교육센터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1579880" y="8222615"/>
              <a:ext cx="516890" cy="662305"/>
            </a:xfrm>
            <a:custGeom>
              <a:avLst/>
              <a:gdLst/>
              <a:ahLst/>
              <a:cxnLst/>
              <a:rect l="l" t="t" r="r" b="b"/>
              <a:pathLst>
                <a:path w="688826" h="883111">
                  <a:moveTo>
                    <a:pt x="0" y="0"/>
                  </a:moveTo>
                  <a:lnTo>
                    <a:pt x="688827" y="0"/>
                  </a:lnTo>
                  <a:lnTo>
                    <a:pt x="688827" y="883111"/>
                  </a:lnTo>
                  <a:lnTo>
                    <a:pt x="0" y="8831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437005" y="1886585"/>
            <a:ext cx="7947025" cy="39617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lnSpc>
                <a:spcPts val="15599"/>
              </a:lnSpc>
              <a:buFontTx/>
              <a:buNone/>
            </a:pPr>
            <a:r>
              <a:rPr lang="ko-KR" altLang="en-US" sz="8000" spc="160">
                <a:solidFill>
                  <a:schemeClr val="tx2"/>
                </a:solidFill>
                <a:latin typeface="HY견고딕" charset="0"/>
                <a:ea typeface="HY견고딕" charset="0"/>
              </a:rPr>
              <a:t>모두의 고등어</a:t>
            </a:r>
            <a:endParaRPr lang="ko-KR" altLang="en-US" sz="8000">
              <a:solidFill>
                <a:schemeClr val="tx2"/>
              </a:solidFill>
              <a:latin typeface="HY견고딕" charset="0"/>
              <a:ea typeface="HY견고딕" charset="0"/>
            </a:endParaRPr>
          </a:p>
          <a:p>
            <a:pPr marL="0" indent="0" algn="ctr">
              <a:lnSpc>
                <a:spcPts val="15599"/>
              </a:lnSpc>
              <a:buFontTx/>
              <a:buNone/>
            </a:pPr>
            <a:r>
              <a:rPr lang="ko-KR" altLang="en-US" sz="7200" spc="160">
                <a:solidFill>
                  <a:schemeClr val="tx2"/>
                </a:solidFill>
                <a:latin typeface="HY견고딕" charset="0"/>
                <a:ea typeface="HY견고딕" charset="0"/>
              </a:rPr>
              <a:t>(고등어 가격예측)</a:t>
            </a:r>
            <a:endParaRPr lang="ko-KR" altLang="en-US" sz="72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37005" y="6139815"/>
            <a:ext cx="7946390" cy="38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라이온플러스 연계 </a:t>
            </a:r>
            <a:r>
              <a:rPr lang="en-US" altLang="ko-KR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빅데이터 프로젝트 </a:t>
            </a:r>
            <a:r>
              <a:rPr lang="en-US" altLang="ko-KR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</a:t>
            </a:r>
            <a:endParaRPr lang="en-US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0" name="Group 13"/>
          <p:cNvGrpSpPr/>
          <p:nvPr/>
        </p:nvGrpSpPr>
        <p:grpSpPr>
          <a:xfrm>
            <a:off x="4777740" y="8094980"/>
            <a:ext cx="5137150" cy="927100"/>
            <a:chOff x="4777740" y="8094980"/>
            <a:chExt cx="5137150" cy="927100"/>
          </a:xfrm>
        </p:grpSpPr>
        <p:grpSp>
          <p:nvGrpSpPr>
            <p:cNvPr id="21" name="Group 14"/>
            <p:cNvGrpSpPr/>
            <p:nvPr/>
          </p:nvGrpSpPr>
          <p:grpSpPr>
            <a:xfrm>
              <a:off x="4777740" y="8094980"/>
              <a:ext cx="5137150" cy="927100"/>
              <a:chOff x="4777740" y="8094980"/>
              <a:chExt cx="5137150" cy="927100"/>
            </a:xfrm>
          </p:grpSpPr>
          <p:sp>
            <p:nvSpPr>
              <p:cNvPr id="24" name="Freeform 15"/>
              <p:cNvSpPr/>
              <p:nvPr/>
            </p:nvSpPr>
            <p:spPr>
              <a:xfrm>
                <a:off x="4777740" y="8094980"/>
                <a:ext cx="5137150" cy="927100"/>
              </a:xfrm>
              <a:custGeom>
                <a:avLst/>
                <a:gdLst/>
                <a:ahLst/>
                <a:cxnLst/>
                <a:rect l="l" t="t" r="r" b="b"/>
                <a:pathLst>
                  <a:path w="1292864" h="338133">
                    <a:moveTo>
                      <a:pt x="0" y="0"/>
                    </a:moveTo>
                    <a:lnTo>
                      <a:pt x="1292864" y="0"/>
                    </a:lnTo>
                    <a:lnTo>
                      <a:pt x="1292864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2" name="TextBox 16"/>
            <p:cNvSpPr txBox="1"/>
            <p:nvPr/>
          </p:nvSpPr>
          <p:spPr>
            <a:xfrm>
              <a:off x="4953000" y="8318500"/>
              <a:ext cx="4740910" cy="5041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dist">
                <a:lnSpc>
                  <a:spcPts val="2134"/>
                </a:lnSpc>
                <a:spcBef>
                  <a:spcPct val="0"/>
                </a:spcBef>
              </a:pPr>
              <a:r>
                <a:rPr lang="ko-KR" altLang="en-US" sz="1524" dirty="0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이재현 </a:t>
              </a:r>
              <a:r>
                <a:rPr lang="ko-KR" altLang="en-US" sz="1524" dirty="0" err="1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구성환</a:t>
              </a:r>
              <a:r>
                <a:rPr lang="ko-KR" altLang="en-US" sz="1524" dirty="0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524" dirty="0" err="1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임민혜</a:t>
              </a:r>
              <a:r>
                <a:rPr lang="ko-KR" altLang="en-US" sz="1524" dirty="0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임수진</a:t>
              </a:r>
              <a:endParaRPr lang="en-US" altLang="ko-KR" sz="1524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en-US" sz="1524" dirty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sz="1524" dirty="0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(</a:t>
              </a:r>
              <a:r>
                <a:rPr lang="ko-KR" altLang="en-US" sz="1524" dirty="0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조장</a:t>
              </a:r>
              <a:r>
                <a:rPr lang="en-US" altLang="ko-KR" sz="1524" dirty="0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en-US" sz="1524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494" y="2921217"/>
            <a:ext cx="16436355" cy="3216348"/>
            <a:chOff x="0" y="0"/>
            <a:chExt cx="5996027" cy="24650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2465035"/>
            </a:xfrm>
            <a:custGeom>
              <a:avLst/>
              <a:gdLst/>
              <a:ahLst/>
              <a:cxnLst/>
              <a:rect l="l" t="t" r="r" b="b"/>
              <a:pathLst>
                <a:path w="5996027" h="2465035">
                  <a:moveTo>
                    <a:pt x="0" y="0"/>
                  </a:moveTo>
                  <a:lnTo>
                    <a:pt x="5996027" y="0"/>
                  </a:lnTo>
                  <a:lnTo>
                    <a:pt x="5996027" y="2465035"/>
                  </a:lnTo>
                  <a:lnTo>
                    <a:pt x="0" y="246503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9" name="Group 3"/>
          <p:cNvGrpSpPr/>
          <p:nvPr/>
        </p:nvGrpSpPr>
        <p:grpSpPr>
          <a:xfrm>
            <a:off x="905494" y="6464763"/>
            <a:ext cx="16436355" cy="3555537"/>
            <a:chOff x="0" y="0"/>
            <a:chExt cx="5996027" cy="2465035"/>
          </a:xfrm>
        </p:grpSpPr>
        <p:sp>
          <p:nvSpPr>
            <p:cNvPr id="30" name="Freeform 4"/>
            <p:cNvSpPr/>
            <p:nvPr/>
          </p:nvSpPr>
          <p:spPr>
            <a:xfrm>
              <a:off x="0" y="0"/>
              <a:ext cx="5996027" cy="2465035"/>
            </a:xfrm>
            <a:custGeom>
              <a:avLst/>
              <a:gdLst/>
              <a:ahLst/>
              <a:cxnLst/>
              <a:rect l="l" t="t" r="r" b="b"/>
              <a:pathLst>
                <a:path w="5996027" h="2465035">
                  <a:moveTo>
                    <a:pt x="0" y="0"/>
                  </a:moveTo>
                  <a:lnTo>
                    <a:pt x="5996027" y="0"/>
                  </a:lnTo>
                  <a:lnTo>
                    <a:pt x="5996027" y="2465035"/>
                  </a:lnTo>
                  <a:lnTo>
                    <a:pt x="0" y="246503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TextBox 20"/>
          <p:cNvSpPr txBox="1"/>
          <p:nvPr/>
        </p:nvSpPr>
        <p:spPr>
          <a:xfrm>
            <a:off x="1271113" y="915139"/>
            <a:ext cx="1283239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3-2 </a:t>
            </a:r>
            <a:r>
              <a:rPr lang="ko-KR" alt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전처리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3555" t="-3298" r="37194" b="26210"/>
          <a:stretch/>
        </p:blipFill>
        <p:spPr>
          <a:xfrm>
            <a:off x="6724651" y="4016237"/>
            <a:ext cx="4685944" cy="683345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12732498" y="3497384"/>
            <a:ext cx="3866400" cy="1819493"/>
            <a:chOff x="5507956" y="3221446"/>
            <a:chExt cx="3866400" cy="1819493"/>
          </a:xfrm>
        </p:grpSpPr>
        <p:grpSp>
          <p:nvGrpSpPr>
            <p:cNvPr id="19" name="그룹 18"/>
            <p:cNvGrpSpPr/>
            <p:nvPr/>
          </p:nvGrpSpPr>
          <p:grpSpPr>
            <a:xfrm>
              <a:off x="5507956" y="3221446"/>
              <a:ext cx="3866400" cy="1819493"/>
              <a:chOff x="5364887" y="3139010"/>
              <a:chExt cx="3866400" cy="1819493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4"/>
              <a:srcRect t="70932" b="9490"/>
              <a:stretch/>
            </p:blipFill>
            <p:spPr>
              <a:xfrm>
                <a:off x="5364887" y="3859578"/>
                <a:ext cx="3866400" cy="1098925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4"/>
              <a:srcRect b="90501"/>
              <a:stretch/>
            </p:blipFill>
            <p:spPr>
              <a:xfrm>
                <a:off x="5364887" y="3380081"/>
                <a:ext cx="3866400" cy="533183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4887" y="3139010"/>
                <a:ext cx="3866400" cy="241071"/>
              </a:xfrm>
              <a:prstGeom prst="rect">
                <a:avLst/>
              </a:prstGeom>
            </p:spPr>
          </p:pic>
        </p:grpSp>
        <p:sp>
          <p:nvSpPr>
            <p:cNvPr id="22" name="직사각형 21"/>
            <p:cNvSpPr/>
            <p:nvPr/>
          </p:nvSpPr>
          <p:spPr>
            <a:xfrm>
              <a:off x="8596174" y="3472274"/>
              <a:ext cx="778182" cy="2890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591003" y="4739167"/>
              <a:ext cx="778182" cy="2890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8591003" y="3947734"/>
              <a:ext cx="778182" cy="2890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800" y="7613545"/>
            <a:ext cx="5589876" cy="1111355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1194890" y="2899065"/>
            <a:ext cx="4464473" cy="469296"/>
            <a:chOff x="1194890" y="3053509"/>
            <a:chExt cx="4464473" cy="469296"/>
          </a:xfrm>
        </p:grpSpPr>
        <p:sp>
          <p:nvSpPr>
            <p:cNvPr id="33" name="TextBox 12"/>
            <p:cNvSpPr txBox="1"/>
            <p:nvPr/>
          </p:nvSpPr>
          <p:spPr>
            <a:xfrm>
              <a:off x="1578572" y="3053509"/>
              <a:ext cx="4080791" cy="4692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ko-KR" altLang="en-US" sz="2999" dirty="0" err="1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결측치</a:t>
              </a:r>
              <a:r>
                <a:rPr lang="ko-KR" altLang="en-US" sz="2999" dirty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2999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전처리</a:t>
              </a:r>
              <a:endParaRPr lang="en-US" sz="29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grpSp>
          <p:nvGrpSpPr>
            <p:cNvPr id="34" name="Group 13"/>
            <p:cNvGrpSpPr/>
            <p:nvPr/>
          </p:nvGrpSpPr>
          <p:grpSpPr>
            <a:xfrm flipV="1">
              <a:off x="1194890" y="3184737"/>
              <a:ext cx="259134" cy="259134"/>
              <a:chOff x="0" y="0"/>
              <a:chExt cx="6350000" cy="6350000"/>
            </a:xfrm>
          </p:grpSpPr>
          <p:sp>
            <p:nvSpPr>
              <p:cNvPr id="35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chemeClr val="tx2"/>
              </a:solidFill>
            </p:spPr>
          </p:sp>
        </p:grpSp>
      </p:grpSp>
      <p:grpSp>
        <p:nvGrpSpPr>
          <p:cNvPr id="37" name="그룹 36"/>
          <p:cNvGrpSpPr/>
          <p:nvPr/>
        </p:nvGrpSpPr>
        <p:grpSpPr>
          <a:xfrm>
            <a:off x="1183976" y="6445825"/>
            <a:ext cx="4464473" cy="469296"/>
            <a:chOff x="1194890" y="3053509"/>
            <a:chExt cx="4464473" cy="469296"/>
          </a:xfrm>
        </p:grpSpPr>
        <p:sp>
          <p:nvSpPr>
            <p:cNvPr id="38" name="TextBox 12"/>
            <p:cNvSpPr txBox="1"/>
            <p:nvPr/>
          </p:nvSpPr>
          <p:spPr>
            <a:xfrm>
              <a:off x="1578572" y="3053509"/>
              <a:ext cx="4080791" cy="4692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ko-KR" altLang="en-US" sz="2999" dirty="0" err="1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데이터형</a:t>
              </a:r>
              <a:r>
                <a:rPr lang="ko-KR" altLang="en-US" sz="2999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변경</a:t>
              </a:r>
              <a:endParaRPr lang="en-US" sz="29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grpSp>
          <p:nvGrpSpPr>
            <p:cNvPr id="39" name="Group 13"/>
            <p:cNvGrpSpPr/>
            <p:nvPr/>
          </p:nvGrpSpPr>
          <p:grpSpPr>
            <a:xfrm flipV="1">
              <a:off x="1194890" y="3184737"/>
              <a:ext cx="259134" cy="259134"/>
              <a:chOff x="0" y="0"/>
              <a:chExt cx="6350000" cy="6350000"/>
            </a:xfrm>
          </p:grpSpPr>
          <p:sp>
            <p:nvSpPr>
              <p:cNvPr id="40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chemeClr val="tx2"/>
              </a:solidFill>
            </p:spPr>
          </p:sp>
        </p:grpSp>
      </p:grpSp>
      <p:sp>
        <p:nvSpPr>
          <p:cNvPr id="41" name="TextBox 20"/>
          <p:cNvSpPr txBox="1"/>
          <p:nvPr/>
        </p:nvSpPr>
        <p:spPr>
          <a:xfrm>
            <a:off x="1460462" y="5458934"/>
            <a:ext cx="4080791" cy="43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원시 데이터 </a:t>
            </a:r>
            <a:r>
              <a:rPr lang="ko-KR" altLang="en-US" sz="2799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결측치</a:t>
            </a:r>
            <a:endParaRPr lang="en-US" altLang="ko-KR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2" name="TextBox 20"/>
          <p:cNvSpPr txBox="1"/>
          <p:nvPr/>
        </p:nvSpPr>
        <p:spPr>
          <a:xfrm>
            <a:off x="6979404" y="5442859"/>
            <a:ext cx="4080791" cy="43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799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보간법</a:t>
            </a: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활용 </a:t>
            </a:r>
            <a:r>
              <a:rPr lang="ko-KR" altLang="en-US" sz="2799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결측치</a:t>
            </a: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대체</a:t>
            </a:r>
            <a:endParaRPr lang="en-US" altLang="ko-KR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갈매기형 수장 45"/>
          <p:cNvSpPr/>
          <p:nvPr/>
        </p:nvSpPr>
        <p:spPr>
          <a:xfrm>
            <a:off x="5867400" y="3629200"/>
            <a:ext cx="731004" cy="155586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갈매기형 수장 46"/>
          <p:cNvSpPr/>
          <p:nvPr/>
        </p:nvSpPr>
        <p:spPr>
          <a:xfrm>
            <a:off x="11430000" y="3629199"/>
            <a:ext cx="731004" cy="155586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TextBox 20"/>
          <p:cNvSpPr txBox="1"/>
          <p:nvPr/>
        </p:nvSpPr>
        <p:spPr>
          <a:xfrm>
            <a:off x="12649200" y="5442859"/>
            <a:ext cx="4080791" cy="43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대체 결과</a:t>
            </a:r>
            <a:endParaRPr lang="en-US" altLang="ko-KR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0" name="TextBox 20"/>
          <p:cNvSpPr txBox="1"/>
          <p:nvPr/>
        </p:nvSpPr>
        <p:spPr>
          <a:xfrm>
            <a:off x="1486310" y="9507955"/>
            <a:ext cx="4080791" cy="43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원시 데이터</a:t>
            </a:r>
            <a:endParaRPr lang="en-US" altLang="ko-KR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1" name="TextBox 20"/>
          <p:cNvSpPr txBox="1"/>
          <p:nvPr/>
        </p:nvSpPr>
        <p:spPr>
          <a:xfrm>
            <a:off x="7115827" y="9439286"/>
            <a:ext cx="4080791" cy="43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altLang="ko-KR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Split </a:t>
            </a: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활용</a:t>
            </a:r>
            <a:endParaRPr lang="en-US" altLang="ko-KR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2" name="갈매기형 수장 51"/>
          <p:cNvSpPr/>
          <p:nvPr/>
        </p:nvSpPr>
        <p:spPr>
          <a:xfrm>
            <a:off x="5886625" y="7416462"/>
            <a:ext cx="731004" cy="155586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갈매기형 수장 52"/>
          <p:cNvSpPr/>
          <p:nvPr/>
        </p:nvSpPr>
        <p:spPr>
          <a:xfrm>
            <a:off x="12496045" y="7416460"/>
            <a:ext cx="731004" cy="155586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1567658" y="3508665"/>
            <a:ext cx="3867690" cy="1822894"/>
            <a:chOff x="1567658" y="3467100"/>
            <a:chExt cx="3867690" cy="1822894"/>
          </a:xfrm>
        </p:grpSpPr>
        <p:grpSp>
          <p:nvGrpSpPr>
            <p:cNvPr id="12" name="그룹 11"/>
            <p:cNvGrpSpPr/>
            <p:nvPr/>
          </p:nvGrpSpPr>
          <p:grpSpPr>
            <a:xfrm>
              <a:off x="1567658" y="3467100"/>
              <a:ext cx="3867690" cy="1822894"/>
              <a:chOff x="9601200" y="3785755"/>
              <a:chExt cx="3867690" cy="1822894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9601200" y="4022728"/>
                <a:ext cx="3867690" cy="1585921"/>
                <a:chOff x="1484820" y="6271370"/>
                <a:chExt cx="3867690" cy="1585921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 rotWithShape="1">
                <a:blip r:embed="rId7"/>
                <a:srcRect b="88605"/>
                <a:stretch/>
              </p:blipFill>
              <p:spPr>
                <a:xfrm>
                  <a:off x="1484820" y="6271370"/>
                  <a:ext cx="3867690" cy="562320"/>
                </a:xfrm>
                <a:prstGeom prst="rect">
                  <a:avLst/>
                </a:prstGeom>
              </p:spPr>
            </p:pic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78977"/>
                <a:stretch/>
              </p:blipFill>
              <p:spPr>
                <a:xfrm>
                  <a:off x="1484820" y="6819900"/>
                  <a:ext cx="3867690" cy="1037391"/>
                </a:xfrm>
                <a:prstGeom prst="rect">
                  <a:avLst/>
                </a:prstGeom>
              </p:spPr>
            </p:pic>
          </p:grpSp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01200" y="3785755"/>
                <a:ext cx="3866400" cy="241071"/>
              </a:xfrm>
              <a:prstGeom prst="rect">
                <a:avLst/>
              </a:prstGeom>
            </p:spPr>
          </p:pic>
        </p:grpSp>
        <p:sp>
          <p:nvSpPr>
            <p:cNvPr id="54" name="직사각형 53"/>
            <p:cNvSpPr/>
            <p:nvPr/>
          </p:nvSpPr>
          <p:spPr>
            <a:xfrm>
              <a:off x="4636471" y="3723410"/>
              <a:ext cx="778182" cy="2890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641275" y="4238527"/>
              <a:ext cx="778182" cy="2890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4634345" y="4999938"/>
              <a:ext cx="778182" cy="2890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578572" y="7031744"/>
            <a:ext cx="3896269" cy="2340854"/>
            <a:chOff x="1578572" y="7024819"/>
            <a:chExt cx="3896269" cy="234085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8"/>
            <a:srcRect b="25125"/>
            <a:stretch/>
          </p:blipFill>
          <p:spPr>
            <a:xfrm>
              <a:off x="1578572" y="7024819"/>
              <a:ext cx="3896269" cy="2325303"/>
            </a:xfrm>
            <a:prstGeom prst="rect">
              <a:avLst/>
            </a:prstGeom>
          </p:spPr>
        </p:pic>
        <p:sp>
          <p:nvSpPr>
            <p:cNvPr id="58" name="직사각형 57"/>
            <p:cNvSpPr/>
            <p:nvPr/>
          </p:nvSpPr>
          <p:spPr>
            <a:xfrm>
              <a:off x="1880954" y="7029292"/>
              <a:ext cx="1139336" cy="23363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3431255" y="7036217"/>
            <a:ext cx="3467584" cy="2336381"/>
            <a:chOff x="13431255" y="7029292"/>
            <a:chExt cx="3467584" cy="2336381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9"/>
            <a:srcRect b="25557"/>
            <a:stretch/>
          </p:blipFill>
          <p:spPr>
            <a:xfrm>
              <a:off x="13431255" y="7034250"/>
              <a:ext cx="3467584" cy="2326074"/>
            </a:xfrm>
            <a:prstGeom prst="rect">
              <a:avLst/>
            </a:prstGeom>
          </p:spPr>
        </p:pic>
        <p:sp>
          <p:nvSpPr>
            <p:cNvPr id="59" name="직사각형 58"/>
            <p:cNvSpPr/>
            <p:nvPr/>
          </p:nvSpPr>
          <p:spPr>
            <a:xfrm>
              <a:off x="13681365" y="7029292"/>
              <a:ext cx="770307" cy="23363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63" name="TextBox 20"/>
          <p:cNvSpPr txBox="1"/>
          <p:nvPr/>
        </p:nvSpPr>
        <p:spPr>
          <a:xfrm>
            <a:off x="13106400" y="9490968"/>
            <a:ext cx="4080791" cy="43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</a:t>
            </a:r>
            <a:endParaRPr lang="en-US" altLang="ko-KR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80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1700" y="2910840"/>
            <a:ext cx="16436340" cy="6757035"/>
            <a:chOff x="901700" y="2910840"/>
            <a:chExt cx="16436340" cy="6757035"/>
          </a:xfrm>
        </p:grpSpPr>
        <p:sp>
          <p:nvSpPr>
            <p:cNvPr id="4" name="Freeform 4"/>
            <p:cNvSpPr>
              <a:spLocks/>
            </p:cNvSpPr>
            <p:nvPr/>
          </p:nvSpPr>
          <p:spPr>
            <a:xfrm>
              <a:off x="901700" y="2910840"/>
              <a:ext cx="16436975" cy="6757670"/>
            </a:xfrm>
            <a:custGeom>
              <a:avLst/>
              <a:gdLst>
                <a:gd name="TX0" fmla="*/ 0 w 5996028"/>
                <a:gd name="TY0" fmla="*/ 0 h 2465036"/>
                <a:gd name="TX1" fmla="*/ 5996027 w 5996028"/>
                <a:gd name="TY1" fmla="*/ 0 h 2465036"/>
                <a:gd name="TX2" fmla="*/ 5996027 w 5996028"/>
                <a:gd name="TY2" fmla="*/ 2465035 h 2465036"/>
                <a:gd name="TX3" fmla="*/ 0 w 5996028"/>
                <a:gd name="TY3" fmla="*/ 2465035 h 246503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2465036">
                  <a:moveTo>
                    <a:pt x="0" y="0"/>
                  </a:moveTo>
                  <a:lnTo>
                    <a:pt x="5996027" y="0"/>
                  </a:lnTo>
                  <a:lnTo>
                    <a:pt x="5996027" y="2465035"/>
                  </a:lnTo>
                  <a:lnTo>
                    <a:pt x="0" y="24650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510" y="657225"/>
            <a:ext cx="16436340" cy="1906905"/>
            <a:chOff x="905510" y="657225"/>
            <a:chExt cx="16436340" cy="1906905"/>
          </a:xfrm>
        </p:grpSpPr>
        <p:sp>
          <p:nvSpPr>
            <p:cNvPr id="6" name="Freeform 6"/>
            <p:cNvSpPr/>
            <p:nvPr/>
          </p:nvSpPr>
          <p:spPr>
            <a:xfrm>
              <a:off x="905510" y="657225"/>
              <a:ext cx="16436340" cy="1906905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TextBox 20"/>
          <p:cNvSpPr txBox="1"/>
          <p:nvPr/>
        </p:nvSpPr>
        <p:spPr>
          <a:xfrm>
            <a:off x="1271270" y="915035"/>
            <a:ext cx="1283271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3-3 </a:t>
            </a:r>
            <a:r>
              <a:rPr lang="ko-KR" alt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분석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12"/>
          <p:cNvSpPr txBox="1">
            <a:spLocks/>
          </p:cNvSpPr>
          <p:nvPr/>
        </p:nvSpPr>
        <p:spPr>
          <a:xfrm>
            <a:off x="990600" y="2987040"/>
            <a:ext cx="4081145" cy="46990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lnSpc>
                <a:spcPts val="4199"/>
              </a:lnSpc>
              <a:buFontTx/>
              <a:buNone/>
            </a:pPr>
            <a:r>
              <a: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rPr>
              <a:t>변수 선택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160145" y="3727450"/>
            <a:ext cx="5164455" cy="3078480"/>
            <a:chOff x="1160145" y="3727450"/>
            <a:chExt cx="5164455" cy="307848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45" y="3727450"/>
              <a:ext cx="5164455" cy="3078480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5268595" y="4448175"/>
              <a:ext cx="504190" cy="453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237865" y="5039995"/>
              <a:ext cx="2625725" cy="453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270" y="3577590"/>
            <a:ext cx="5308600" cy="4909820"/>
          </a:xfrm>
          <a:prstGeom prst="rect">
            <a:avLst/>
          </a:prstGeom>
        </p:spPr>
      </p:pic>
      <p:sp>
        <p:nvSpPr>
          <p:cNvPr id="16" name="TextBox 13"/>
          <p:cNvSpPr txBox="1"/>
          <p:nvPr/>
        </p:nvSpPr>
        <p:spPr>
          <a:xfrm>
            <a:off x="695960" y="7623810"/>
            <a:ext cx="5922645" cy="1292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수온</a:t>
            </a:r>
            <a:endParaRPr lang="en-US" altLang="ko-KR" sz="3200" dirty="0" smtClean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국립수산과학원 발췌</a:t>
            </a:r>
            <a:endParaRPr lang="en-US" altLang="ko-KR" sz="28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수산생명자원정보센터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990600" y="3552825"/>
            <a:ext cx="5334000" cy="590740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537325" y="3622675"/>
            <a:ext cx="5211445" cy="650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13"/>
          <p:cNvSpPr txBox="1"/>
          <p:nvPr/>
        </p:nvSpPr>
        <p:spPr>
          <a:xfrm>
            <a:off x="6834505" y="8487410"/>
            <a:ext cx="453517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수입 </a:t>
            </a:r>
            <a:r>
              <a:rPr lang="en-US" altLang="ko-KR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수출량</a:t>
            </a:r>
            <a:endParaRPr lang="en-US" altLang="ko-KR" sz="3200" dirty="0" smtClean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천지일보 발췌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452870" y="3552825"/>
            <a:ext cx="5334000" cy="590740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935460" y="3545840"/>
            <a:ext cx="5334000" cy="590740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6415" y="3559810"/>
            <a:ext cx="5313045" cy="4857115"/>
          </a:xfrm>
          <a:prstGeom prst="rect">
            <a:avLst/>
          </a:prstGeom>
        </p:spPr>
      </p:pic>
      <p:sp>
        <p:nvSpPr>
          <p:cNvPr id="27" name="TextBox 13"/>
          <p:cNvSpPr txBox="1"/>
          <p:nvPr/>
        </p:nvSpPr>
        <p:spPr>
          <a:xfrm>
            <a:off x="12349480" y="8503920"/>
            <a:ext cx="453517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3200" dirty="0" err="1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용존산소</a:t>
            </a:r>
            <a:endParaRPr lang="en-US" altLang="ko-KR" sz="3200" dirty="0" smtClean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한겨레 발췌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131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627870" y="8402320"/>
            <a:ext cx="7713980" cy="1602740"/>
            <a:chOff x="9627870" y="8402320"/>
            <a:chExt cx="7713980" cy="1602740"/>
          </a:xfrm>
        </p:grpSpPr>
        <p:sp>
          <p:nvSpPr>
            <p:cNvPr id="4" name="Freeform 4"/>
            <p:cNvSpPr/>
            <p:nvPr/>
          </p:nvSpPr>
          <p:spPr>
            <a:xfrm>
              <a:off x="9627870" y="8402320"/>
              <a:ext cx="7713980" cy="1602740"/>
            </a:xfrm>
            <a:custGeom>
              <a:avLst/>
              <a:gdLst/>
              <a:ahLst/>
              <a:cxnLst/>
              <a:rect l="l" t="t" r="r" b="b"/>
              <a:pathLst>
                <a:path w="2935115" h="1050553">
                  <a:moveTo>
                    <a:pt x="0" y="0"/>
                  </a:moveTo>
                  <a:lnTo>
                    <a:pt x="2935115" y="0"/>
                  </a:lnTo>
                  <a:lnTo>
                    <a:pt x="2935115" y="1050553"/>
                  </a:lnTo>
                  <a:lnTo>
                    <a:pt x="0" y="105055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615170" y="2910205"/>
            <a:ext cx="7726680" cy="5132705"/>
            <a:chOff x="9615170" y="2910205"/>
            <a:chExt cx="7726680" cy="5132705"/>
          </a:xfrm>
        </p:grpSpPr>
        <p:sp>
          <p:nvSpPr>
            <p:cNvPr id="6" name="Freeform 6"/>
            <p:cNvSpPr/>
            <p:nvPr/>
          </p:nvSpPr>
          <p:spPr>
            <a:xfrm>
              <a:off x="9615170" y="2910205"/>
              <a:ext cx="7726680" cy="5132705"/>
            </a:xfrm>
            <a:custGeom>
              <a:avLst/>
              <a:gdLst/>
              <a:ahLst/>
              <a:cxnLst/>
              <a:rect l="l" t="t" r="r" b="b"/>
              <a:pathLst>
                <a:path w="2935115" h="1638192">
                  <a:moveTo>
                    <a:pt x="0" y="0"/>
                  </a:moveTo>
                  <a:lnTo>
                    <a:pt x="2935115" y="0"/>
                  </a:lnTo>
                  <a:lnTo>
                    <a:pt x="2935115" y="1638192"/>
                  </a:lnTo>
                  <a:lnTo>
                    <a:pt x="0" y="163819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05510" y="2922270"/>
            <a:ext cx="8380730" cy="7046595"/>
            <a:chOff x="905510" y="2922270"/>
            <a:chExt cx="8380730" cy="7046595"/>
          </a:xfrm>
        </p:grpSpPr>
        <p:sp>
          <p:nvSpPr>
            <p:cNvPr id="10" name="Freeform 10"/>
            <p:cNvSpPr/>
            <p:nvPr/>
          </p:nvSpPr>
          <p:spPr>
            <a:xfrm>
              <a:off x="905510" y="2922270"/>
              <a:ext cx="8380730" cy="7046595"/>
            </a:xfrm>
            <a:custGeom>
              <a:avLst/>
              <a:gdLst/>
              <a:ahLst/>
              <a:cxnLst/>
              <a:rect l="l" t="t" r="r" b="b"/>
              <a:pathLst>
                <a:path w="3171391" h="2810048">
                  <a:moveTo>
                    <a:pt x="0" y="0"/>
                  </a:moveTo>
                  <a:lnTo>
                    <a:pt x="3171391" y="0"/>
                  </a:lnTo>
                  <a:lnTo>
                    <a:pt x="3171391" y="2810048"/>
                  </a:lnTo>
                  <a:lnTo>
                    <a:pt x="0" y="281004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5"/>
          <p:cNvGrpSpPr/>
          <p:nvPr/>
        </p:nvGrpSpPr>
        <p:grpSpPr>
          <a:xfrm>
            <a:off x="905510" y="657225"/>
            <a:ext cx="16436340" cy="1906905"/>
            <a:chOff x="905510" y="657225"/>
            <a:chExt cx="16436340" cy="1906905"/>
          </a:xfrm>
        </p:grpSpPr>
        <p:sp>
          <p:nvSpPr>
            <p:cNvPr id="21" name="Freeform 6"/>
            <p:cNvSpPr/>
            <p:nvPr/>
          </p:nvSpPr>
          <p:spPr>
            <a:xfrm>
              <a:off x="905510" y="657225"/>
              <a:ext cx="16436340" cy="1906905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2" name="TextBox 21"/>
          <p:cNvSpPr txBox="1"/>
          <p:nvPr/>
        </p:nvSpPr>
        <p:spPr>
          <a:xfrm>
            <a:off x="1271270" y="915035"/>
            <a:ext cx="1283271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3-3 </a:t>
            </a:r>
            <a:r>
              <a:rPr lang="ko-KR" alt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분석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7"/>
          <p:cNvSpPr txBox="1">
            <a:spLocks/>
          </p:cNvSpPr>
          <p:nvPr/>
        </p:nvSpPr>
        <p:spPr>
          <a:xfrm>
            <a:off x="9836150" y="8263255"/>
            <a:ext cx="3150235" cy="7448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lnSpc>
                <a:spcPts val="7149"/>
              </a:lnSpc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결과</a:t>
            </a:r>
          </a:p>
        </p:txBody>
      </p:sp>
      <p:sp>
        <p:nvSpPr>
          <p:cNvPr id="27" name="TextBox 13"/>
          <p:cNvSpPr txBox="1">
            <a:spLocks/>
          </p:cNvSpPr>
          <p:nvPr/>
        </p:nvSpPr>
        <p:spPr>
          <a:xfrm>
            <a:off x="9829800" y="9131935"/>
            <a:ext cx="7512685" cy="70802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2300">
                <a:latin typeface="HY견고딕" charset="0"/>
                <a:ea typeface="HY견고딕" charset="0"/>
              </a:rPr>
              <a:t>수온은 양의 상관관계 용존산소는 생산량과 음의 상관관계가 존재하며</a:t>
            </a:r>
            <a:r>
              <a:rPr lang="en-US" altLang="ko-KR" sz="2300">
                <a:latin typeface="HY견고딕" charset="0"/>
                <a:ea typeface="HY견고딕" charset="0"/>
              </a:rPr>
              <a:t>,</a:t>
            </a:r>
            <a:r>
              <a:rPr lang="ko-KR" altLang="ko-KR" sz="2300">
                <a:latin typeface="HY견고딕" charset="0"/>
                <a:ea typeface="HY견고딕" charset="0"/>
              </a:rPr>
              <a:t> </a:t>
            </a:r>
            <a:r>
              <a:rPr lang="ko-KR" altLang="en-US" sz="2300">
                <a:latin typeface="HY견고딕" charset="0"/>
                <a:ea typeface="HY견고딕" charset="0"/>
              </a:rPr>
              <a:t>염분은 관련성이 약한수준</a:t>
            </a:r>
          </a:p>
        </p:txBody>
      </p:sp>
      <p:pic>
        <p:nvPicPr>
          <p:cNvPr id="28" name="그림 4" descr="C:/Users/leejaehyeon/AppData/Roaming/PolarisOffice/ETemp/2236_11163456/fImage17399663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765" y="2949575"/>
            <a:ext cx="7423150" cy="5012690"/>
          </a:xfrm>
          <a:prstGeom prst="rect">
            <a:avLst/>
          </a:prstGeom>
          <a:noFill/>
        </p:spPr>
      </p:pic>
      <p:sp>
        <p:nvSpPr>
          <p:cNvPr id="26" name="TextBox 13"/>
          <p:cNvSpPr txBox="1">
            <a:spLocks/>
          </p:cNvSpPr>
          <p:nvPr/>
        </p:nvSpPr>
        <p:spPr>
          <a:xfrm>
            <a:off x="10792460" y="3159125"/>
            <a:ext cx="5923280" cy="86233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수온 </a:t>
            </a:r>
            <a:r>
              <a:rPr lang="en-US" altLang="ko-KR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염분 </a:t>
            </a:r>
            <a:r>
              <a:rPr lang="en-US" altLang="ko-KR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용존산소</a:t>
            </a:r>
          </a:p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생산량 상관계수</a:t>
            </a:r>
          </a:p>
        </p:txBody>
      </p:sp>
      <p:pic>
        <p:nvPicPr>
          <p:cNvPr id="29" name="그림 5" descr="C:/Users/leejaehyeon/AppData/Roaming/PolarisOffice/ETemp/2236_11163456/fImage103308664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85" y="3856355"/>
            <a:ext cx="7877810" cy="6038850"/>
          </a:xfrm>
          <a:prstGeom prst="rect">
            <a:avLst/>
          </a:prstGeom>
          <a:noFill/>
        </p:spPr>
      </p:pic>
      <p:sp>
        <p:nvSpPr>
          <p:cNvPr id="30" name="텍스트 상자 6"/>
          <p:cNvSpPr txBox="1">
            <a:spLocks/>
          </p:cNvSpPr>
          <p:nvPr/>
        </p:nvSpPr>
        <p:spPr>
          <a:xfrm>
            <a:off x="1861185" y="3167380"/>
            <a:ext cx="6465570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수온 </a:t>
            </a:r>
            <a:r>
              <a:rPr lang="en-US" altLang="ko-KR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염분 </a:t>
            </a:r>
            <a:r>
              <a:rPr lang="en-US" altLang="ko-KR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용존산소과 생산량의 관계</a:t>
            </a:r>
          </a:p>
        </p:txBody>
      </p:sp>
      <p:sp>
        <p:nvSpPr>
          <p:cNvPr id="31" name="도형 37"/>
          <p:cNvSpPr>
            <a:spLocks/>
          </p:cNvSpPr>
          <p:nvPr/>
        </p:nvSpPr>
        <p:spPr>
          <a:xfrm>
            <a:off x="10528935" y="6748780"/>
            <a:ext cx="3718560" cy="49085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HY견고딕" charset="0"/>
              <a:ea typeface="HY견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0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27870" y="8401685"/>
            <a:ext cx="7713980" cy="1604645"/>
            <a:chOff x="9627870" y="8401685"/>
            <a:chExt cx="7713980" cy="1604645"/>
          </a:xfrm>
        </p:grpSpPr>
        <p:sp>
          <p:nvSpPr>
            <p:cNvPr id="4" name="Freeform 4"/>
            <p:cNvSpPr/>
            <p:nvPr/>
          </p:nvSpPr>
          <p:spPr>
            <a:xfrm>
              <a:off x="9627870" y="8401685"/>
              <a:ext cx="7713980" cy="1604645"/>
            </a:xfrm>
            <a:custGeom>
              <a:avLst/>
              <a:gdLst/>
              <a:ahLst/>
              <a:cxnLst/>
              <a:rect l="l" t="t" r="r" b="b"/>
              <a:pathLst>
                <a:path w="2935115" h="1050553">
                  <a:moveTo>
                    <a:pt x="0" y="0"/>
                  </a:moveTo>
                  <a:lnTo>
                    <a:pt x="2935115" y="0"/>
                  </a:lnTo>
                  <a:lnTo>
                    <a:pt x="2935115" y="1050553"/>
                  </a:lnTo>
                  <a:lnTo>
                    <a:pt x="0" y="105055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627870" y="2934970"/>
            <a:ext cx="7713980" cy="5120640"/>
            <a:chOff x="9627870" y="2934970"/>
            <a:chExt cx="7713980" cy="5120640"/>
          </a:xfrm>
        </p:grpSpPr>
        <p:sp>
          <p:nvSpPr>
            <p:cNvPr id="6" name="Freeform 6"/>
            <p:cNvSpPr/>
            <p:nvPr/>
          </p:nvSpPr>
          <p:spPr>
            <a:xfrm>
              <a:off x="9627870" y="2934970"/>
              <a:ext cx="7713980" cy="5120640"/>
            </a:xfrm>
            <a:custGeom>
              <a:avLst/>
              <a:gdLst/>
              <a:ahLst/>
              <a:cxnLst/>
              <a:rect l="l" t="t" r="r" b="b"/>
              <a:pathLst>
                <a:path w="2935115" h="1638192">
                  <a:moveTo>
                    <a:pt x="0" y="0"/>
                  </a:moveTo>
                  <a:lnTo>
                    <a:pt x="2935115" y="0"/>
                  </a:lnTo>
                  <a:lnTo>
                    <a:pt x="2935115" y="1638192"/>
                  </a:lnTo>
                  <a:lnTo>
                    <a:pt x="0" y="163819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05510" y="2922905"/>
            <a:ext cx="8380730" cy="7047865"/>
            <a:chOff x="905510" y="2922905"/>
            <a:chExt cx="8380730" cy="7047865"/>
          </a:xfrm>
        </p:grpSpPr>
        <p:sp>
          <p:nvSpPr>
            <p:cNvPr id="10" name="Freeform 10"/>
            <p:cNvSpPr/>
            <p:nvPr/>
          </p:nvSpPr>
          <p:spPr>
            <a:xfrm>
              <a:off x="905510" y="2922905"/>
              <a:ext cx="8380730" cy="7047865"/>
            </a:xfrm>
            <a:custGeom>
              <a:avLst/>
              <a:gdLst/>
              <a:ahLst/>
              <a:cxnLst/>
              <a:rect l="l" t="t" r="r" b="b"/>
              <a:pathLst>
                <a:path w="3171391" h="2810048">
                  <a:moveTo>
                    <a:pt x="0" y="0"/>
                  </a:moveTo>
                  <a:lnTo>
                    <a:pt x="3171391" y="0"/>
                  </a:lnTo>
                  <a:lnTo>
                    <a:pt x="3171391" y="2810048"/>
                  </a:lnTo>
                  <a:lnTo>
                    <a:pt x="0" y="281004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5"/>
          <p:cNvGrpSpPr/>
          <p:nvPr/>
        </p:nvGrpSpPr>
        <p:grpSpPr>
          <a:xfrm>
            <a:off x="905510" y="657225"/>
            <a:ext cx="16436340" cy="1906905"/>
            <a:chOff x="905510" y="657225"/>
            <a:chExt cx="16436340" cy="1906905"/>
          </a:xfrm>
        </p:grpSpPr>
        <p:sp>
          <p:nvSpPr>
            <p:cNvPr id="21" name="Freeform 6"/>
            <p:cNvSpPr/>
            <p:nvPr/>
          </p:nvSpPr>
          <p:spPr>
            <a:xfrm>
              <a:off x="905510" y="657225"/>
              <a:ext cx="16436340" cy="1906905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2" name="TextBox 21"/>
          <p:cNvSpPr txBox="1"/>
          <p:nvPr/>
        </p:nvSpPr>
        <p:spPr>
          <a:xfrm>
            <a:off x="1271270" y="915035"/>
            <a:ext cx="1283271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3-3 </a:t>
            </a:r>
            <a:r>
              <a:rPr lang="ko-KR" alt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분석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7"/>
          <p:cNvSpPr txBox="1">
            <a:spLocks/>
          </p:cNvSpPr>
          <p:nvPr/>
        </p:nvSpPr>
        <p:spPr>
          <a:xfrm>
            <a:off x="9836150" y="8323580"/>
            <a:ext cx="3150235" cy="7448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lnSpc>
                <a:spcPts val="7149"/>
              </a:lnSpc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결과</a:t>
            </a:r>
          </a:p>
        </p:txBody>
      </p:sp>
      <p:sp>
        <p:nvSpPr>
          <p:cNvPr id="27" name="TextBox 13"/>
          <p:cNvSpPr txBox="1">
            <a:spLocks/>
          </p:cNvSpPr>
          <p:nvPr/>
        </p:nvSpPr>
        <p:spPr>
          <a:xfrm>
            <a:off x="9829800" y="9218295"/>
            <a:ext cx="7512685" cy="70802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2300">
                <a:latin typeface="HY견고딕" charset="0"/>
                <a:ea typeface="HY견고딕" charset="0"/>
              </a:rPr>
              <a:t>수입은 양의 상관관계, 생산량은 음의 상관관계가 존재하며, 수출은 관련성이 적다.</a:t>
            </a:r>
          </a:p>
        </p:txBody>
      </p:sp>
      <p:pic>
        <p:nvPicPr>
          <p:cNvPr id="28" name="그림 8" descr="C:/Users/leejaehyeon/AppData/Roaming/PolarisOffice/ETemp/2236_11163456/fImage17234667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145" y="3141345"/>
            <a:ext cx="7443470" cy="4723765"/>
          </a:xfrm>
          <a:prstGeom prst="rect">
            <a:avLst/>
          </a:prstGeom>
          <a:noFill/>
        </p:spPr>
      </p:pic>
      <p:sp>
        <p:nvSpPr>
          <p:cNvPr id="26" name="TextBox 13"/>
          <p:cNvSpPr txBox="1">
            <a:spLocks/>
          </p:cNvSpPr>
          <p:nvPr/>
        </p:nvSpPr>
        <p:spPr>
          <a:xfrm>
            <a:off x="10779125" y="3338195"/>
            <a:ext cx="5923280" cy="86233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수입량 </a:t>
            </a:r>
            <a:r>
              <a:rPr lang="en-US" altLang="ko-KR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수출량 </a:t>
            </a:r>
            <a:r>
              <a:rPr lang="en-US" altLang="ko-KR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생산량</a:t>
            </a:r>
          </a:p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가격 상관계수</a:t>
            </a:r>
          </a:p>
        </p:txBody>
      </p:sp>
      <p:pic>
        <p:nvPicPr>
          <p:cNvPr id="29" name="그림 9" descr="C:/Users/leejaehyeon/AppData/Roaming/PolarisOffice/ETemp/2236_11163456/fImage120022668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766185"/>
            <a:ext cx="8190978" cy="6068695"/>
          </a:xfrm>
          <a:prstGeom prst="rect">
            <a:avLst/>
          </a:prstGeom>
          <a:noFill/>
        </p:spPr>
      </p:pic>
      <p:sp>
        <p:nvSpPr>
          <p:cNvPr id="30" name="텍스트 상자 10"/>
          <p:cNvSpPr txBox="1">
            <a:spLocks/>
          </p:cNvSpPr>
          <p:nvPr/>
        </p:nvSpPr>
        <p:spPr>
          <a:xfrm>
            <a:off x="1861185" y="3167380"/>
            <a:ext cx="6465570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생산량 / 수입 / 수출과 가격의 관계</a:t>
            </a:r>
          </a:p>
        </p:txBody>
      </p:sp>
      <p:sp>
        <p:nvSpPr>
          <p:cNvPr id="31" name="도형 39"/>
          <p:cNvSpPr>
            <a:spLocks/>
          </p:cNvSpPr>
          <p:nvPr/>
        </p:nvSpPr>
        <p:spPr>
          <a:xfrm>
            <a:off x="10528935" y="6748780"/>
            <a:ext cx="3718560" cy="49085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HY견고딕" charset="0"/>
              <a:ea typeface="HY견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25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도형 25"/>
          <p:cNvSpPr>
            <a:spLocks/>
          </p:cNvSpPr>
          <p:nvPr/>
        </p:nvSpPr>
        <p:spPr>
          <a:xfrm>
            <a:off x="898525" y="2925445"/>
            <a:ext cx="7701915" cy="5116830"/>
          </a:xfrm>
          <a:custGeom>
            <a:avLst/>
            <a:gdLst>
              <a:gd name="TX0" fmla="*/ 0 w 3171392"/>
              <a:gd name="TY0" fmla="*/ 0 h 2810049"/>
              <a:gd name="TX1" fmla="*/ 3171391 w 3171392"/>
              <a:gd name="TY1" fmla="*/ 0 h 2810049"/>
              <a:gd name="TX2" fmla="*/ 3171391 w 3171392"/>
              <a:gd name="TY2" fmla="*/ 2810048 h 2810049"/>
              <a:gd name="TX3" fmla="*/ 0 w 3171392"/>
              <a:gd name="TY3" fmla="*/ 2810048 h 28100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2" h="2810049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905510" y="657225"/>
            <a:ext cx="16436975" cy="1907540"/>
            <a:chOff x="905510" y="657225"/>
            <a:chExt cx="16436975" cy="1907540"/>
          </a:xfrm>
        </p:grpSpPr>
        <p:sp>
          <p:nvSpPr>
            <p:cNvPr id="21" name="Rect 0"/>
            <p:cNvSpPr>
              <a:spLocks/>
            </p:cNvSpPr>
            <p:nvPr/>
          </p:nvSpPr>
          <p:spPr>
            <a:xfrm>
              <a:off x="905510" y="657225"/>
              <a:ext cx="16436975" cy="1907540"/>
            </a:xfrm>
            <a:custGeom>
              <a:avLst/>
              <a:gdLst>
                <a:gd name="TX0" fmla="*/ 0 w 5996028"/>
                <a:gd name="TY0" fmla="*/ 0 h 695694"/>
                <a:gd name="TX1" fmla="*/ 5996027 w 5996028"/>
                <a:gd name="TY1" fmla="*/ 0 h 695694"/>
                <a:gd name="TX2" fmla="*/ 5996027 w 5996028"/>
                <a:gd name="TY2" fmla="*/ 695693 h 695694"/>
                <a:gd name="TX3" fmla="*/ 0 w 5996028"/>
                <a:gd name="TY3" fmla="*/ 695693 h 6956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22" name="Rect 0"/>
          <p:cNvSpPr txBox="1">
            <a:spLocks/>
          </p:cNvSpPr>
          <p:nvPr/>
        </p:nvSpPr>
        <p:spPr>
          <a:xfrm>
            <a:off x="1271270" y="915035"/>
            <a:ext cx="12833350" cy="138176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3-3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데이터 분석</a:t>
            </a: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1556385" y="3093085"/>
            <a:ext cx="6465570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LSTM 활용 생산량 모델링</a:t>
            </a:r>
          </a:p>
        </p:txBody>
      </p:sp>
      <p:sp>
        <p:nvSpPr>
          <p:cNvPr id="32" name="도형 13"/>
          <p:cNvSpPr>
            <a:spLocks/>
          </p:cNvSpPr>
          <p:nvPr/>
        </p:nvSpPr>
        <p:spPr>
          <a:xfrm>
            <a:off x="9321165" y="2938145"/>
            <a:ext cx="8014970" cy="5117465"/>
          </a:xfrm>
          <a:custGeom>
            <a:avLst/>
            <a:gdLst>
              <a:gd name="TX0" fmla="*/ 0 w 3171392"/>
              <a:gd name="TY0" fmla="*/ 0 h 2810049"/>
              <a:gd name="TX1" fmla="*/ 3171391 w 3171392"/>
              <a:gd name="TY1" fmla="*/ 0 h 2810049"/>
              <a:gd name="TX2" fmla="*/ 3171391 w 3171392"/>
              <a:gd name="TY2" fmla="*/ 2810048 h 2810049"/>
              <a:gd name="TX3" fmla="*/ 0 w 3171392"/>
              <a:gd name="TY3" fmla="*/ 2810048 h 28100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2" h="2810049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3" name="텍스트 상자 15"/>
          <p:cNvSpPr txBox="1">
            <a:spLocks/>
          </p:cNvSpPr>
          <p:nvPr/>
        </p:nvSpPr>
        <p:spPr>
          <a:xfrm>
            <a:off x="9982200" y="3087370"/>
            <a:ext cx="6465570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LSTM 활용 가격 모델링</a:t>
            </a:r>
          </a:p>
        </p:txBody>
      </p:sp>
      <p:grpSp>
        <p:nvGrpSpPr>
          <p:cNvPr id="34" name="그룹 19"/>
          <p:cNvGrpSpPr>
            <a:grpSpLocks/>
          </p:cNvGrpSpPr>
          <p:nvPr/>
        </p:nvGrpSpPr>
        <p:grpSpPr>
          <a:xfrm>
            <a:off x="929005" y="8452485"/>
            <a:ext cx="7671435" cy="1522095"/>
            <a:chOff x="929005" y="8452485"/>
            <a:chExt cx="7671435" cy="1522095"/>
          </a:xfrm>
        </p:grpSpPr>
        <p:sp>
          <p:nvSpPr>
            <p:cNvPr id="35" name="도형 18"/>
            <p:cNvSpPr>
              <a:spLocks/>
            </p:cNvSpPr>
            <p:nvPr/>
          </p:nvSpPr>
          <p:spPr>
            <a:xfrm>
              <a:off x="929005" y="8452485"/>
              <a:ext cx="7671435" cy="1522095"/>
            </a:xfrm>
            <a:custGeom>
              <a:avLst/>
              <a:gdLst>
                <a:gd name="TX0" fmla="*/ 0 w 3171392"/>
                <a:gd name="TY0" fmla="*/ 0 h 2810049"/>
                <a:gd name="TX1" fmla="*/ 3171391 w 3171392"/>
                <a:gd name="TY1" fmla="*/ 0 h 2810049"/>
                <a:gd name="TX2" fmla="*/ 3171391 w 3171392"/>
                <a:gd name="TY2" fmla="*/ 2810048 h 2810049"/>
                <a:gd name="TX3" fmla="*/ 0 w 3171392"/>
                <a:gd name="TY3" fmla="*/ 2810048 h 281004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171392" h="2810049">
                  <a:moveTo>
                    <a:pt x="0" y="0"/>
                  </a:moveTo>
                  <a:lnTo>
                    <a:pt x="3171391" y="0"/>
                  </a:lnTo>
                  <a:lnTo>
                    <a:pt x="3171391" y="2810048"/>
                  </a:lnTo>
                  <a:lnTo>
                    <a:pt x="0" y="2810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36" name="텍스트 상자 20"/>
          <p:cNvSpPr txBox="1">
            <a:spLocks/>
          </p:cNvSpPr>
          <p:nvPr/>
        </p:nvSpPr>
        <p:spPr>
          <a:xfrm>
            <a:off x="1015365" y="8689340"/>
            <a:ext cx="7462520" cy="86169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수심 50m에서의 염분 / 용존산소 / 수온</a:t>
            </a:r>
          </a:p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변수 추가</a:t>
            </a:r>
          </a:p>
        </p:txBody>
      </p:sp>
      <p:grpSp>
        <p:nvGrpSpPr>
          <p:cNvPr id="37" name="그룹 24"/>
          <p:cNvGrpSpPr>
            <a:grpSpLocks/>
          </p:cNvGrpSpPr>
          <p:nvPr/>
        </p:nvGrpSpPr>
        <p:grpSpPr>
          <a:xfrm>
            <a:off x="9296400" y="8442325"/>
            <a:ext cx="8039735" cy="1522095"/>
            <a:chOff x="9296400" y="8442325"/>
            <a:chExt cx="8039735" cy="1522095"/>
          </a:xfrm>
        </p:grpSpPr>
        <p:sp>
          <p:nvSpPr>
            <p:cNvPr id="38" name="도형 23"/>
            <p:cNvSpPr>
              <a:spLocks/>
            </p:cNvSpPr>
            <p:nvPr/>
          </p:nvSpPr>
          <p:spPr>
            <a:xfrm>
              <a:off x="9296400" y="8442325"/>
              <a:ext cx="8039735" cy="1522095"/>
            </a:xfrm>
            <a:custGeom>
              <a:avLst/>
              <a:gdLst>
                <a:gd name="TX0" fmla="*/ 0 w 3171392"/>
                <a:gd name="TY0" fmla="*/ 0 h 2810049"/>
                <a:gd name="TX1" fmla="*/ 3171391 w 3171392"/>
                <a:gd name="TY1" fmla="*/ 0 h 2810049"/>
                <a:gd name="TX2" fmla="*/ 3171391 w 3171392"/>
                <a:gd name="TY2" fmla="*/ 2810048 h 2810049"/>
                <a:gd name="TX3" fmla="*/ 0 w 3171392"/>
                <a:gd name="TY3" fmla="*/ 2810048 h 281004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171392" h="2810049">
                  <a:moveTo>
                    <a:pt x="0" y="0"/>
                  </a:moveTo>
                  <a:lnTo>
                    <a:pt x="3171391" y="0"/>
                  </a:lnTo>
                  <a:lnTo>
                    <a:pt x="3171391" y="2810048"/>
                  </a:lnTo>
                  <a:lnTo>
                    <a:pt x="0" y="2810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39" name="텍스트 상자 26"/>
          <p:cNvSpPr txBox="1">
            <a:spLocks/>
          </p:cNvSpPr>
          <p:nvPr/>
        </p:nvSpPr>
        <p:spPr>
          <a:xfrm>
            <a:off x="9587865" y="8689340"/>
            <a:ext cx="7462520" cy="86169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다른 국민생선인 갈치 생산량 / 조기 생산량 변수 추가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66" y="3691890"/>
            <a:ext cx="7462520" cy="44062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399" y="3597080"/>
            <a:ext cx="8039735" cy="4501023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15540355" y="915035"/>
            <a:ext cx="830580" cy="0"/>
          </a:xfrm>
          <a:prstGeom prst="line">
            <a:avLst/>
          </a:prstGeom>
          <a:ln w="25400">
            <a:solidFill>
              <a:srgbClr val="65A1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5540355" y="1333500"/>
            <a:ext cx="830580" cy="0"/>
          </a:xfrm>
          <a:prstGeom prst="line">
            <a:avLst/>
          </a:prstGeom>
          <a:ln w="25400">
            <a:solidFill>
              <a:srgbClr val="FF9C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370935" y="73036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예측값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370935" y="112426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실제값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9" name="Group 5"/>
          <p:cNvGrpSpPr>
            <a:grpSpLocks/>
          </p:cNvGrpSpPr>
          <p:nvPr/>
        </p:nvGrpSpPr>
        <p:grpSpPr>
          <a:xfrm>
            <a:off x="904240" y="3236595"/>
            <a:ext cx="7715885" cy="6713220"/>
            <a:chOff x="904240" y="3236595"/>
            <a:chExt cx="7715885" cy="6713220"/>
          </a:xfrm>
        </p:grpSpPr>
        <p:sp>
          <p:nvSpPr>
            <p:cNvPr id="10" name="Rect 0"/>
            <p:cNvSpPr>
              <a:spLocks/>
            </p:cNvSpPr>
            <p:nvPr/>
          </p:nvSpPr>
          <p:spPr>
            <a:xfrm>
              <a:off x="904240" y="3236595"/>
              <a:ext cx="7715885" cy="6713220"/>
            </a:xfrm>
            <a:custGeom>
              <a:avLst/>
              <a:gdLst>
                <a:gd name="TX0" fmla="*/ 0 w 3171392"/>
                <a:gd name="TY0" fmla="*/ 0 h 2810049"/>
                <a:gd name="TX1" fmla="*/ 3171391 w 3171392"/>
                <a:gd name="TY1" fmla="*/ 0 h 2810049"/>
                <a:gd name="TX2" fmla="*/ 3171391 w 3171392"/>
                <a:gd name="TY2" fmla="*/ 2810048 h 2810049"/>
                <a:gd name="TX3" fmla="*/ 0 w 3171392"/>
                <a:gd name="TY3" fmla="*/ 2810048 h 281004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171392" h="2810049">
                  <a:moveTo>
                    <a:pt x="0" y="0"/>
                  </a:moveTo>
                  <a:lnTo>
                    <a:pt x="3171391" y="0"/>
                  </a:lnTo>
                  <a:lnTo>
                    <a:pt x="3171391" y="2810048"/>
                  </a:lnTo>
                  <a:lnTo>
                    <a:pt x="0" y="2810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19" name="Rect 0"/>
          <p:cNvSpPr>
            <a:spLocks/>
          </p:cNvSpPr>
          <p:nvPr/>
        </p:nvSpPr>
        <p:spPr>
          <a:xfrm>
            <a:off x="401320" y="8067675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0 h 633142"/>
              <a:gd name="TX3" fmla="*/ 0 w 441617"/>
              <a:gd name="TY3" fmla="*/ 633140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905510" y="657225"/>
            <a:ext cx="16436975" cy="1907540"/>
            <a:chOff x="905510" y="657225"/>
            <a:chExt cx="16436975" cy="1907540"/>
          </a:xfrm>
        </p:grpSpPr>
        <p:sp>
          <p:nvSpPr>
            <p:cNvPr id="21" name="Rect 0"/>
            <p:cNvSpPr>
              <a:spLocks/>
            </p:cNvSpPr>
            <p:nvPr/>
          </p:nvSpPr>
          <p:spPr>
            <a:xfrm>
              <a:off x="905510" y="657225"/>
              <a:ext cx="16436975" cy="1907540"/>
            </a:xfrm>
            <a:custGeom>
              <a:avLst/>
              <a:gdLst>
                <a:gd name="TX0" fmla="*/ 0 w 5996028"/>
                <a:gd name="TY0" fmla="*/ 0 h 695694"/>
                <a:gd name="TX1" fmla="*/ 5996027 w 5996028"/>
                <a:gd name="TY1" fmla="*/ 0 h 695694"/>
                <a:gd name="TX2" fmla="*/ 5996027 w 5996028"/>
                <a:gd name="TY2" fmla="*/ 695693 h 695694"/>
                <a:gd name="TX3" fmla="*/ 0 w 5996028"/>
                <a:gd name="TY3" fmla="*/ 695693 h 6956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22" name="Rect 0"/>
          <p:cNvSpPr txBox="1">
            <a:spLocks/>
          </p:cNvSpPr>
          <p:nvPr/>
        </p:nvSpPr>
        <p:spPr>
          <a:xfrm>
            <a:off x="1271270" y="915035"/>
            <a:ext cx="12833350" cy="138176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3-3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데이터 분석</a:t>
            </a:r>
          </a:p>
        </p:txBody>
      </p:sp>
      <p:grpSp>
        <p:nvGrpSpPr>
          <p:cNvPr id="31" name="Group 5"/>
          <p:cNvGrpSpPr>
            <a:grpSpLocks/>
          </p:cNvGrpSpPr>
          <p:nvPr/>
        </p:nvGrpSpPr>
        <p:grpSpPr>
          <a:xfrm>
            <a:off x="8976995" y="3259455"/>
            <a:ext cx="8362315" cy="6657975"/>
            <a:chOff x="8976995" y="3259455"/>
            <a:chExt cx="8362315" cy="6657975"/>
          </a:xfrm>
        </p:grpSpPr>
        <p:sp>
          <p:nvSpPr>
            <p:cNvPr id="32" name="Rect 0"/>
            <p:cNvSpPr>
              <a:spLocks/>
            </p:cNvSpPr>
            <p:nvPr/>
          </p:nvSpPr>
          <p:spPr>
            <a:xfrm>
              <a:off x="8976995" y="3259455"/>
              <a:ext cx="8362315" cy="6657975"/>
            </a:xfrm>
            <a:custGeom>
              <a:avLst/>
              <a:gdLst>
                <a:gd name="TX0" fmla="*/ 0 w 3171392"/>
                <a:gd name="TY0" fmla="*/ 0 h 2810049"/>
                <a:gd name="TX1" fmla="*/ 3171391 w 3171392"/>
                <a:gd name="TY1" fmla="*/ 0 h 2810049"/>
                <a:gd name="TX2" fmla="*/ 3171391 w 3171392"/>
                <a:gd name="TY2" fmla="*/ 2810048 h 2810049"/>
                <a:gd name="TX3" fmla="*/ 0 w 3171392"/>
                <a:gd name="TY3" fmla="*/ 2810048 h 281004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171392" h="2810049">
                  <a:moveTo>
                    <a:pt x="0" y="0"/>
                  </a:moveTo>
                  <a:lnTo>
                    <a:pt x="3171391" y="0"/>
                  </a:lnTo>
                  <a:lnTo>
                    <a:pt x="3171391" y="2810048"/>
                  </a:lnTo>
                  <a:lnTo>
                    <a:pt x="0" y="2810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pic>
        <p:nvPicPr>
          <p:cNvPr id="34" name="그림 16" descr="C:/Users/leejaehyeon/AppData/Roaming/PolarisOffice/ETemp/2236_11163456/fImage2493978891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15" y="3678555"/>
            <a:ext cx="7573010" cy="6037580"/>
          </a:xfrm>
          <a:prstGeom prst="rect">
            <a:avLst/>
          </a:prstGeom>
          <a:noFill/>
        </p:spPr>
      </p:pic>
      <p:pic>
        <p:nvPicPr>
          <p:cNvPr id="35" name="그림 17" descr="C:/Users/leejaehyeon/AppData/Roaming/PolarisOffice/ETemp/2236_11163456/fImage35840789572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65" y="3977005"/>
            <a:ext cx="7121525" cy="5801360"/>
          </a:xfrm>
          <a:prstGeom prst="rect">
            <a:avLst/>
          </a:prstGeom>
          <a:noFill/>
        </p:spPr>
      </p:pic>
      <p:sp>
        <p:nvSpPr>
          <p:cNvPr id="30" name="Rect 0"/>
          <p:cNvSpPr txBox="1">
            <a:spLocks/>
          </p:cNvSpPr>
          <p:nvPr/>
        </p:nvSpPr>
        <p:spPr>
          <a:xfrm>
            <a:off x="1529080" y="3460750"/>
            <a:ext cx="6465570" cy="80010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추가변수 상관계수</a:t>
            </a:r>
          </a:p>
          <a:p>
            <a:pPr marL="0" indent="0" algn="ctr">
              <a:buFontTx/>
              <a:buNone/>
            </a:pPr>
            <a:r>
              <a:rPr lang="ko-KR" altLang="en-US" sz="2400">
                <a:solidFill>
                  <a:schemeClr val="tx2"/>
                </a:solidFill>
                <a:latin typeface="HY견고딕" charset="0"/>
                <a:ea typeface="HY견고딕" charset="0"/>
              </a:rPr>
              <a:t>(수심 50m)</a:t>
            </a:r>
          </a:p>
        </p:txBody>
      </p:sp>
      <p:sp>
        <p:nvSpPr>
          <p:cNvPr id="33" name="Rect 0"/>
          <p:cNvSpPr txBox="1">
            <a:spLocks/>
          </p:cNvSpPr>
          <p:nvPr/>
        </p:nvSpPr>
        <p:spPr>
          <a:xfrm>
            <a:off x="9914255" y="3468370"/>
            <a:ext cx="6465570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대체재</a:t>
            </a:r>
            <a:r>
              <a:rPr lang="ko-KR" altLang="en-US" sz="2400">
                <a:solidFill>
                  <a:schemeClr val="tx2"/>
                </a:solidFill>
                <a:latin typeface="HY견고딕" charset="0"/>
                <a:ea typeface="HY견고딕" charset="0"/>
              </a:rPr>
              <a:t>(갈치, 참조기)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 상관계수</a:t>
            </a:r>
          </a:p>
        </p:txBody>
      </p:sp>
      <p:sp>
        <p:nvSpPr>
          <p:cNvPr id="36" name="도형 40"/>
          <p:cNvSpPr>
            <a:spLocks/>
          </p:cNvSpPr>
          <p:nvPr/>
        </p:nvSpPr>
        <p:spPr>
          <a:xfrm>
            <a:off x="11100435" y="8599805"/>
            <a:ext cx="1568450" cy="49085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HY견고딕" charset="0"/>
              <a:ea typeface="HY견고딕" charset="0"/>
            </a:endParaRPr>
          </a:p>
        </p:txBody>
      </p:sp>
      <p:sp>
        <p:nvSpPr>
          <p:cNvPr id="37" name="도형 41"/>
          <p:cNvSpPr>
            <a:spLocks/>
          </p:cNvSpPr>
          <p:nvPr/>
        </p:nvSpPr>
        <p:spPr>
          <a:xfrm>
            <a:off x="4749800" y="7950200"/>
            <a:ext cx="1877695" cy="49085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898525" y="2925445"/>
            <a:ext cx="7701915" cy="5116830"/>
          </a:xfrm>
          <a:custGeom>
            <a:avLst/>
            <a:gdLst>
              <a:gd name="TX0" fmla="*/ 0 w 3171392"/>
              <a:gd name="TY0" fmla="*/ 0 h 2810049"/>
              <a:gd name="TX1" fmla="*/ 3171391 w 3171392"/>
              <a:gd name="TY1" fmla="*/ 0 h 2810049"/>
              <a:gd name="TX2" fmla="*/ 3171391 w 3171392"/>
              <a:gd name="TY2" fmla="*/ 2810048 h 2810049"/>
              <a:gd name="TX3" fmla="*/ 0 w 3171392"/>
              <a:gd name="TY3" fmla="*/ 2810048 h 28100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2" h="2810049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905510" y="657225"/>
            <a:ext cx="16436975" cy="1907540"/>
            <a:chOff x="905510" y="657225"/>
            <a:chExt cx="16436975" cy="1907540"/>
          </a:xfrm>
        </p:grpSpPr>
        <p:sp>
          <p:nvSpPr>
            <p:cNvPr id="21" name="Rect 0"/>
            <p:cNvSpPr>
              <a:spLocks/>
            </p:cNvSpPr>
            <p:nvPr/>
          </p:nvSpPr>
          <p:spPr>
            <a:xfrm>
              <a:off x="905510" y="657225"/>
              <a:ext cx="16436975" cy="1907540"/>
            </a:xfrm>
            <a:custGeom>
              <a:avLst/>
              <a:gdLst>
                <a:gd name="TX0" fmla="*/ 0 w 5996028"/>
                <a:gd name="TY0" fmla="*/ 0 h 695694"/>
                <a:gd name="TX1" fmla="*/ 5996027 w 5996028"/>
                <a:gd name="TY1" fmla="*/ 0 h 695694"/>
                <a:gd name="TX2" fmla="*/ 5996027 w 5996028"/>
                <a:gd name="TY2" fmla="*/ 695693 h 695694"/>
                <a:gd name="TX3" fmla="*/ 0 w 5996028"/>
                <a:gd name="TY3" fmla="*/ 695693 h 6956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22" name="Rect 0"/>
          <p:cNvSpPr txBox="1">
            <a:spLocks/>
          </p:cNvSpPr>
          <p:nvPr/>
        </p:nvSpPr>
        <p:spPr>
          <a:xfrm>
            <a:off x="1271270" y="915035"/>
            <a:ext cx="12833350" cy="138176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3-3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데이터 분석</a:t>
            </a: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1556385" y="3093085"/>
            <a:ext cx="6465570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LSTM 활용 생산량 모델링</a:t>
            </a: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9321165" y="2938145"/>
            <a:ext cx="8014970" cy="5117465"/>
          </a:xfrm>
          <a:custGeom>
            <a:avLst/>
            <a:gdLst>
              <a:gd name="TX0" fmla="*/ 0 w 3171392"/>
              <a:gd name="TY0" fmla="*/ 0 h 2810049"/>
              <a:gd name="TX1" fmla="*/ 3171391 w 3171392"/>
              <a:gd name="TY1" fmla="*/ 0 h 2810049"/>
              <a:gd name="TX2" fmla="*/ 3171391 w 3171392"/>
              <a:gd name="TY2" fmla="*/ 2810048 h 2810049"/>
              <a:gd name="TX3" fmla="*/ 0 w 3171392"/>
              <a:gd name="TY3" fmla="*/ 2810048 h 28100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2" h="2810049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3" name="Rect 0"/>
          <p:cNvSpPr txBox="1">
            <a:spLocks/>
          </p:cNvSpPr>
          <p:nvPr/>
        </p:nvSpPr>
        <p:spPr>
          <a:xfrm>
            <a:off x="9982200" y="3087370"/>
            <a:ext cx="6465570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LSTM 활용 가격 모델링</a:t>
            </a:r>
          </a:p>
        </p:txBody>
      </p:sp>
      <p:sp>
        <p:nvSpPr>
          <p:cNvPr id="35" name="도형 92"/>
          <p:cNvSpPr>
            <a:spLocks/>
          </p:cNvSpPr>
          <p:nvPr/>
        </p:nvSpPr>
        <p:spPr>
          <a:xfrm>
            <a:off x="929005" y="8397875"/>
            <a:ext cx="16407130" cy="1619885"/>
          </a:xfrm>
          <a:custGeom>
            <a:avLst/>
            <a:gdLst>
              <a:gd name="TX0" fmla="*/ 0 w 3171392"/>
              <a:gd name="TY0" fmla="*/ 0 h 2810049"/>
              <a:gd name="TX1" fmla="*/ 3171391 w 3171392"/>
              <a:gd name="TY1" fmla="*/ 0 h 2810049"/>
              <a:gd name="TX2" fmla="*/ 3171391 w 3171392"/>
              <a:gd name="TY2" fmla="*/ 2810048 h 2810049"/>
              <a:gd name="TX3" fmla="*/ 0 w 3171392"/>
              <a:gd name="TY3" fmla="*/ 2810048 h 28100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2" h="2810049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165" y="3605109"/>
            <a:ext cx="8014970" cy="44371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51" y="3600248"/>
            <a:ext cx="7576589" cy="4442025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5540355" y="915035"/>
            <a:ext cx="830580" cy="0"/>
          </a:xfrm>
          <a:prstGeom prst="line">
            <a:avLst/>
          </a:prstGeom>
          <a:ln w="25400">
            <a:solidFill>
              <a:srgbClr val="65A1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5540355" y="1333500"/>
            <a:ext cx="830580" cy="0"/>
          </a:xfrm>
          <a:prstGeom prst="line">
            <a:avLst/>
          </a:prstGeom>
          <a:ln w="25400">
            <a:solidFill>
              <a:srgbClr val="FF9C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370935" y="73036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예측값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370935" y="112426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실제값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98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6505" y="3238500"/>
            <a:ext cx="15794990" cy="3535045"/>
            <a:chOff x="1246505" y="3238500"/>
            <a:chExt cx="15794990" cy="3535045"/>
          </a:xfrm>
        </p:grpSpPr>
        <p:sp>
          <p:nvSpPr>
            <p:cNvPr id="4" name="Freeform 4"/>
            <p:cNvSpPr/>
            <p:nvPr/>
          </p:nvSpPr>
          <p:spPr>
            <a:xfrm>
              <a:off x="1246505" y="3238500"/>
              <a:ext cx="15794990" cy="353504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>
            <a:spLocks/>
          </p:cNvSpPr>
          <p:nvPr/>
        </p:nvSpPr>
        <p:spPr>
          <a:xfrm>
            <a:off x="2211070" y="3630295"/>
            <a:ext cx="13893165" cy="13722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lnSpc>
                <a:spcPts val="10800"/>
              </a:lnSpc>
              <a:buFontTx/>
              <a:buNone/>
            </a:pPr>
            <a:r>
              <a:rPr lang="en-US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4. 24</a:t>
            </a:r>
            <a:r>
              <a:rPr lang="ko-KR" altLang="en-US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년 가격 예측</a:t>
            </a:r>
          </a:p>
        </p:txBody>
      </p:sp>
      <p:sp>
        <p:nvSpPr>
          <p:cNvPr id="8" name="Freeform 8"/>
          <p:cNvSpPr/>
          <p:nvPr/>
        </p:nvSpPr>
        <p:spPr>
          <a:xfrm>
            <a:off x="16793210" y="374205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43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6"/>
          <p:cNvSpPr/>
          <p:nvPr/>
        </p:nvSpPr>
        <p:spPr>
          <a:xfrm>
            <a:off x="13487400" y="5598160"/>
            <a:ext cx="4800600" cy="4678680"/>
          </a:xfrm>
          <a:custGeom>
            <a:avLst/>
            <a:gdLst/>
            <a:ahLst/>
            <a:cxnLst/>
            <a:rect l="l" t="t" r="r" b="b"/>
            <a:pathLst>
              <a:path w="2193470" h="2137636">
                <a:moveTo>
                  <a:pt x="0" y="0"/>
                </a:moveTo>
                <a:lnTo>
                  <a:pt x="2193470" y="0"/>
                </a:lnTo>
                <a:lnTo>
                  <a:pt x="2193470" y="2137636"/>
                </a:lnTo>
                <a:lnTo>
                  <a:pt x="0" y="2137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그룹 29"/>
          <p:cNvGrpSpPr>
            <a:grpSpLocks/>
          </p:cNvGrpSpPr>
          <p:nvPr/>
        </p:nvGrpSpPr>
        <p:grpSpPr>
          <a:xfrm>
            <a:off x="6172200" y="5008245"/>
            <a:ext cx="4592955" cy="533400"/>
            <a:chOff x="6172200" y="5008245"/>
            <a:chExt cx="4592955" cy="533400"/>
          </a:xfrm>
        </p:grpSpPr>
        <p:sp>
          <p:nvSpPr>
            <p:cNvPr id="14" name="텍스트 상자 27"/>
            <p:cNvSpPr txBox="1">
              <a:spLocks/>
            </p:cNvSpPr>
            <p:nvPr/>
          </p:nvSpPr>
          <p:spPr>
            <a:xfrm>
              <a:off x="6172200" y="5039360"/>
              <a:ext cx="512445" cy="46482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ctr">
                <a:lnSpc>
                  <a:spcPts val="3600"/>
                </a:lnSpc>
                <a:spcBef>
                  <a:spcPct val="0"/>
                </a:spcBef>
                <a:buFontTx/>
                <a:buNone/>
              </a:pPr>
              <a:r>
                <a:rPr lang="en-US" sz="3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1.</a:t>
              </a:r>
              <a:endParaRPr lang="ko-KR" altLang="en-US" sz="3000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15" name="텍스트 상자 28"/>
            <p:cNvSpPr txBox="1">
              <a:spLocks/>
            </p:cNvSpPr>
            <p:nvPr/>
          </p:nvSpPr>
          <p:spPr>
            <a:xfrm>
              <a:off x="6684010" y="5008245"/>
              <a:ext cx="4081145" cy="53340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>
                <a:lnSpc>
                  <a:spcPts val="4199"/>
                </a:lnSpc>
                <a:buFontTx/>
                <a:buNone/>
              </a:pPr>
              <a:r>
                <a:rPr lang="ko-KR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ARIMA</a:t>
              </a:r>
              <a:endPara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</p:grpSp>
      <p:grpSp>
        <p:nvGrpSpPr>
          <p:cNvPr id="16" name="그룹 32"/>
          <p:cNvGrpSpPr>
            <a:grpSpLocks/>
          </p:cNvGrpSpPr>
          <p:nvPr/>
        </p:nvGrpSpPr>
        <p:grpSpPr>
          <a:xfrm>
            <a:off x="6172200" y="5784850"/>
            <a:ext cx="4592955" cy="533400"/>
            <a:chOff x="6172200" y="5784850"/>
            <a:chExt cx="4592955" cy="533400"/>
          </a:xfrm>
        </p:grpSpPr>
        <p:sp>
          <p:nvSpPr>
            <p:cNvPr id="17" name="텍스트 상자 30"/>
            <p:cNvSpPr txBox="1">
              <a:spLocks/>
            </p:cNvSpPr>
            <p:nvPr/>
          </p:nvSpPr>
          <p:spPr>
            <a:xfrm>
              <a:off x="6172200" y="5815965"/>
              <a:ext cx="512445" cy="46482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ctr">
                <a:lnSpc>
                  <a:spcPts val="3600"/>
                </a:lnSpc>
                <a:spcBef>
                  <a:spcPct val="0"/>
                </a:spcBef>
                <a:buFontTx/>
                <a:buNone/>
              </a:pPr>
              <a:r>
                <a:rPr lang="en-US" sz="3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2.</a:t>
              </a:r>
              <a:endParaRPr lang="ko-KR" altLang="en-US" sz="3000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18" name="텍스트 상자 31"/>
            <p:cNvSpPr txBox="1">
              <a:spLocks/>
            </p:cNvSpPr>
            <p:nvPr/>
          </p:nvSpPr>
          <p:spPr>
            <a:xfrm>
              <a:off x="6684010" y="5784850"/>
              <a:ext cx="4081145" cy="53340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>
                <a:lnSpc>
                  <a:spcPts val="4199"/>
                </a:lnSpc>
                <a:buFontTx/>
                <a:buNone/>
              </a:pPr>
              <a:r>
                <a:rPr lang="ko-KR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생산량 / 가격예측</a:t>
              </a:r>
              <a:endPara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744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905510" y="657225"/>
            <a:ext cx="16436975" cy="1907540"/>
            <a:chOff x="905510" y="657225"/>
            <a:chExt cx="16436975" cy="1907540"/>
          </a:xfrm>
        </p:grpSpPr>
        <p:sp>
          <p:nvSpPr>
            <p:cNvPr id="21" name="Rect 0"/>
            <p:cNvSpPr>
              <a:spLocks/>
            </p:cNvSpPr>
            <p:nvPr/>
          </p:nvSpPr>
          <p:spPr>
            <a:xfrm>
              <a:off x="905510" y="657225"/>
              <a:ext cx="16436975" cy="1907540"/>
            </a:xfrm>
            <a:custGeom>
              <a:avLst/>
              <a:gdLst>
                <a:gd name="TX0" fmla="*/ 0 w 5996028"/>
                <a:gd name="TY0" fmla="*/ 0 h 695694"/>
                <a:gd name="TX1" fmla="*/ 5996027 w 5996028"/>
                <a:gd name="TY1" fmla="*/ 0 h 695694"/>
                <a:gd name="TX2" fmla="*/ 5996027 w 5996028"/>
                <a:gd name="TY2" fmla="*/ 695693 h 695694"/>
                <a:gd name="TX3" fmla="*/ 0 w 5996028"/>
                <a:gd name="TY3" fmla="*/ 695693 h 6956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22" name="Rect 0"/>
          <p:cNvSpPr txBox="1">
            <a:spLocks/>
          </p:cNvSpPr>
          <p:nvPr/>
        </p:nvSpPr>
        <p:spPr>
          <a:xfrm>
            <a:off x="1271270" y="915035"/>
            <a:ext cx="12833350" cy="13722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4-1</a:t>
            </a:r>
            <a:r>
              <a:rPr 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ARIMA 활용 예측</a:t>
            </a:r>
            <a:endParaRPr lang="ko-KR" altLang="en-US" sz="90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925195" y="2938145"/>
            <a:ext cx="16410940" cy="7022465"/>
          </a:xfrm>
          <a:custGeom>
            <a:avLst/>
            <a:gdLst>
              <a:gd name="TX0" fmla="*/ 0 w 3171392"/>
              <a:gd name="TY0" fmla="*/ 0 h 2810049"/>
              <a:gd name="TX1" fmla="*/ 3171391 w 3171392"/>
              <a:gd name="TY1" fmla="*/ 0 h 2810049"/>
              <a:gd name="TX2" fmla="*/ 3171391 w 3171392"/>
              <a:gd name="TY2" fmla="*/ 2810048 h 2810049"/>
              <a:gd name="TX3" fmla="*/ 0 w 3171392"/>
              <a:gd name="TY3" fmla="*/ 2810048 h 28100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2" h="2810049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pic>
        <p:nvPicPr>
          <p:cNvPr id="40" name="그림 33" descr="C:/Users/leejaehyeon/AppData/Roaming/PolarisOffice/ETemp/2236_11163456/fImage4806083214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80" y="3914140"/>
            <a:ext cx="4807585" cy="2870835"/>
          </a:xfrm>
          <a:prstGeom prst="rect">
            <a:avLst/>
          </a:prstGeom>
          <a:noFill/>
          <a:ln w="1905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41" name="그림 34" descr="C:/Users/leejaehyeon/AppData/Roaming/PolarisOffice/ETemp/2236_11163456/fImage4589183393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" y="7008495"/>
            <a:ext cx="4807585" cy="2851150"/>
          </a:xfrm>
          <a:prstGeom prst="rect">
            <a:avLst/>
          </a:prstGeom>
          <a:noFill/>
          <a:ln w="1905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42" name="그림 35" descr="C:/Users/leejaehyeon/AppData/Roaming/PolarisOffice/ETemp/2236_11163456/fImage47080834696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5" y="7006590"/>
            <a:ext cx="4902835" cy="2851150"/>
          </a:xfrm>
          <a:prstGeom prst="rect">
            <a:avLst/>
          </a:prstGeom>
          <a:noFill/>
          <a:ln w="1905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43" name="그림 46" descr="C:/Users/leejaehyeon/AppData/Roaming/PolarisOffice/ETemp/2236_11163456/fImage48103840446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070" y="3907790"/>
            <a:ext cx="4970780" cy="2851150"/>
          </a:xfrm>
          <a:prstGeom prst="rect">
            <a:avLst/>
          </a:prstGeom>
          <a:noFill/>
          <a:ln w="1905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44" name="그림 47" descr="C:/Users/leejaehyeon/AppData/Roaming/PolarisOffice/ETemp/2236_11163456/fImage473438415705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260" y="3905885"/>
            <a:ext cx="4841875" cy="2851150"/>
          </a:xfrm>
          <a:prstGeom prst="rect">
            <a:avLst/>
          </a:prstGeom>
          <a:noFill/>
          <a:ln w="1905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45" name="그림 48" descr="C:/Users/leejaehyeon/AppData/Roaming/PolarisOffice/ETemp/2236_11163456/fImage514358428145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625" y="6985635"/>
            <a:ext cx="4841875" cy="2877820"/>
          </a:xfrm>
          <a:prstGeom prst="rect">
            <a:avLst/>
          </a:prstGeom>
          <a:noFill/>
          <a:ln w="1905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sp>
        <p:nvSpPr>
          <p:cNvPr id="46" name="텍스트 상자 49"/>
          <p:cNvSpPr txBox="1">
            <a:spLocks/>
          </p:cNvSpPr>
          <p:nvPr/>
        </p:nvSpPr>
        <p:spPr>
          <a:xfrm>
            <a:off x="1689735" y="3364865"/>
            <a:ext cx="3928110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수온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(30,50m)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47" name="텍스트 상자 71"/>
          <p:cNvSpPr txBox="1">
            <a:spLocks/>
          </p:cNvSpPr>
          <p:nvPr/>
        </p:nvSpPr>
        <p:spPr>
          <a:xfrm>
            <a:off x="7452360" y="3364865"/>
            <a:ext cx="3928110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염분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(30,50m)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48" name="텍스트 상자 72"/>
          <p:cNvSpPr txBox="1">
            <a:spLocks/>
          </p:cNvSpPr>
          <p:nvPr/>
        </p:nvSpPr>
        <p:spPr>
          <a:xfrm>
            <a:off x="13056235" y="3364865"/>
            <a:ext cx="3928110" cy="40068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용존산소(30,50m)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905510" y="657225"/>
            <a:ext cx="16436975" cy="1907540"/>
            <a:chOff x="905510" y="657225"/>
            <a:chExt cx="16436975" cy="1907540"/>
          </a:xfrm>
        </p:grpSpPr>
        <p:sp>
          <p:nvSpPr>
            <p:cNvPr id="21" name="Rect 0"/>
            <p:cNvSpPr>
              <a:spLocks/>
            </p:cNvSpPr>
            <p:nvPr/>
          </p:nvSpPr>
          <p:spPr>
            <a:xfrm>
              <a:off x="905510" y="657225"/>
              <a:ext cx="16436975" cy="1907540"/>
            </a:xfrm>
            <a:custGeom>
              <a:avLst/>
              <a:gdLst>
                <a:gd name="TX0" fmla="*/ 0 w 5996028"/>
                <a:gd name="TY0" fmla="*/ 0 h 695694"/>
                <a:gd name="TX1" fmla="*/ 5996027 w 5996028"/>
                <a:gd name="TY1" fmla="*/ 0 h 695694"/>
                <a:gd name="TX2" fmla="*/ 5996027 w 5996028"/>
                <a:gd name="TY2" fmla="*/ 695693 h 695694"/>
                <a:gd name="TX3" fmla="*/ 0 w 5996028"/>
                <a:gd name="TY3" fmla="*/ 695693 h 6956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22" name="Rect 0"/>
          <p:cNvSpPr txBox="1">
            <a:spLocks/>
          </p:cNvSpPr>
          <p:nvPr/>
        </p:nvSpPr>
        <p:spPr>
          <a:xfrm>
            <a:off x="1271270" y="915035"/>
            <a:ext cx="12833350" cy="13722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4-1</a:t>
            </a:r>
            <a:r>
              <a:rPr 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ARIMA 활용 예측</a:t>
            </a:r>
            <a:endParaRPr lang="ko-KR" altLang="en-US" sz="90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925195" y="2938145"/>
            <a:ext cx="16410940" cy="7022465"/>
          </a:xfrm>
          <a:custGeom>
            <a:avLst/>
            <a:gdLst>
              <a:gd name="TX0" fmla="*/ 0 w 3171392"/>
              <a:gd name="TY0" fmla="*/ 0 h 2810049"/>
              <a:gd name="TX1" fmla="*/ 3171391 w 3171392"/>
              <a:gd name="TY1" fmla="*/ 0 h 2810049"/>
              <a:gd name="TX2" fmla="*/ 3171391 w 3171392"/>
              <a:gd name="TY2" fmla="*/ 2810048 h 2810049"/>
              <a:gd name="TX3" fmla="*/ 0 w 3171392"/>
              <a:gd name="TY3" fmla="*/ 2810048 h 28100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2" h="2810049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8" name="Rect 0"/>
          <p:cNvSpPr txBox="1">
            <a:spLocks/>
          </p:cNvSpPr>
          <p:nvPr/>
        </p:nvSpPr>
        <p:spPr>
          <a:xfrm>
            <a:off x="3447415" y="3253740"/>
            <a:ext cx="3928110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참조기 / 갈치 생산량</a:t>
            </a:r>
          </a:p>
        </p:txBody>
      </p:sp>
      <p:pic>
        <p:nvPicPr>
          <p:cNvPr id="49" name="그림 65" descr="C:/Users/leejaehyeon/AppData/Roaming/PolarisOffice/ETemp/2236_11163456/fImage42720861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165" y="3772535"/>
            <a:ext cx="7570470" cy="2753995"/>
          </a:xfrm>
          <a:prstGeom prst="rect">
            <a:avLst/>
          </a:prstGeom>
          <a:noFill/>
          <a:ln w="1905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50" name="그림 66" descr="C:/Users/leejaehyeon/AppData/Roaming/PolarisOffice/ETemp/2236_11163456/fImage42368862682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200" y="3768090"/>
            <a:ext cx="7588885" cy="2753995"/>
          </a:xfrm>
          <a:prstGeom prst="rect">
            <a:avLst/>
          </a:prstGeom>
          <a:noFill/>
          <a:ln w="1905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51" name="그림 67" descr="C:/Users/leejaehyeon/AppData/Roaming/PolarisOffice/ETemp/2236_11163456/fImage49621863996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75" y="6930390"/>
            <a:ext cx="7588885" cy="2753995"/>
          </a:xfrm>
          <a:prstGeom prst="rect">
            <a:avLst/>
          </a:prstGeom>
          <a:noFill/>
          <a:ln w="1905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52" name="그림 68" descr="C:/Users/leejaehyeon/AppData/Roaming/PolarisOffice/ETemp/2236_11163456/fImage4062186449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15" y="6927215"/>
            <a:ext cx="7547610" cy="2753995"/>
          </a:xfrm>
          <a:prstGeom prst="rect">
            <a:avLst/>
          </a:prstGeom>
          <a:noFill/>
          <a:ln w="1905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sp>
        <p:nvSpPr>
          <p:cNvPr id="53" name="텍스트 상자 69"/>
          <p:cNvSpPr txBox="1">
            <a:spLocks/>
          </p:cNvSpPr>
          <p:nvPr/>
        </p:nvSpPr>
        <p:spPr>
          <a:xfrm>
            <a:off x="11774170" y="3246120"/>
            <a:ext cx="3928110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수입 / 수출량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19200" y="2910205"/>
            <a:ext cx="15794990" cy="6745605"/>
            <a:chOff x="1219200" y="2910205"/>
            <a:chExt cx="15794990" cy="6745605"/>
          </a:xfrm>
        </p:grpSpPr>
        <p:sp>
          <p:nvSpPr>
            <p:cNvPr id="4" name="Freeform 4"/>
            <p:cNvSpPr/>
            <p:nvPr/>
          </p:nvSpPr>
          <p:spPr>
            <a:xfrm>
              <a:off x="1219200" y="2910205"/>
              <a:ext cx="15794990" cy="6745605"/>
            </a:xfrm>
            <a:custGeom>
              <a:avLst/>
              <a:gdLst/>
              <a:ahLst/>
              <a:cxnLst/>
              <a:rect l="l" t="t" r="r" b="b"/>
              <a:pathLst>
                <a:path w="5762066" h="2460863">
                  <a:moveTo>
                    <a:pt x="0" y="0"/>
                  </a:moveTo>
                  <a:lnTo>
                    <a:pt x="5762066" y="0"/>
                  </a:lnTo>
                  <a:lnTo>
                    <a:pt x="5762066" y="2460863"/>
                  </a:lnTo>
                  <a:lnTo>
                    <a:pt x="0" y="24608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19200" y="657225"/>
            <a:ext cx="15794990" cy="1906905"/>
            <a:chOff x="1219200" y="657225"/>
            <a:chExt cx="15794990" cy="1906905"/>
          </a:xfrm>
        </p:grpSpPr>
        <p:sp>
          <p:nvSpPr>
            <p:cNvPr id="6" name="Freeform 6"/>
            <p:cNvSpPr/>
            <p:nvPr/>
          </p:nvSpPr>
          <p:spPr>
            <a:xfrm>
              <a:off x="1219200" y="657225"/>
              <a:ext cx="15794990" cy="1906905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 rot="-278358">
            <a:off x="-1433195" y="-269875"/>
            <a:ext cx="5304155" cy="1668780"/>
          </a:xfrm>
          <a:custGeom>
            <a:avLst/>
            <a:gdLst/>
            <a:ahLst/>
            <a:cxnLst/>
            <a:rect l="l" t="t" r="r" b="b"/>
            <a:pathLst>
              <a:path w="5304464" h="1668495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 rot="-5400000">
            <a:off x="-541655" y="6273800"/>
            <a:ext cx="6745605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-5400000">
            <a:off x="6878955" y="6273800"/>
            <a:ext cx="6745605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-5400000">
            <a:off x="5264150" y="6273800"/>
            <a:ext cx="6745605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3821410" y="6055995"/>
            <a:ext cx="4791710" cy="4775835"/>
            <a:chOff x="13821410" y="6055995"/>
            <a:chExt cx="4791710" cy="4775835"/>
          </a:xfrm>
        </p:grpSpPr>
        <p:sp>
          <p:nvSpPr>
            <p:cNvPr id="12" name="Freeform 12"/>
            <p:cNvSpPr/>
            <p:nvPr/>
          </p:nvSpPr>
          <p:spPr>
            <a:xfrm>
              <a:off x="13821410" y="6309360"/>
              <a:ext cx="4791710" cy="4521835"/>
            </a:xfrm>
            <a:custGeom>
              <a:avLst/>
              <a:gdLst/>
              <a:ahLst/>
              <a:cxnLst/>
              <a:rect l="l" t="t" r="r" b="b"/>
              <a:pathLst>
                <a:path w="6389330" h="6029204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p14="http://schemas.microsoft.com/office/powerpoint/2010/main"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-203414">
              <a:off x="14742795" y="6074410"/>
              <a:ext cx="651510" cy="933450"/>
            </a:xfrm>
            <a:custGeom>
              <a:avLst/>
              <a:gdLst/>
              <a:ahLst/>
              <a:cxnLst/>
              <a:rect l="l" t="t" r="r" b="b"/>
              <a:pathLst>
                <a:path w="868401" h="1245020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p14="http://schemas.microsoft.com/office/powerpoint/2010/main"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0881360" y="3730625"/>
            <a:ext cx="364236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24</a:t>
            </a:r>
            <a:r>
              <a:rPr lang="ko-KR" altLang="en-US" sz="2799" b="1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가격</a:t>
            </a:r>
            <a:r>
              <a:rPr lang="en-US" sz="2799" b="1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예측</a:t>
            </a:r>
            <a:r>
              <a:rPr lang="en-US" sz="2799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</a:t>
            </a:r>
            <a:endParaRPr lang="en-US" sz="2799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881360" y="5940425"/>
            <a:ext cx="364236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2799" b="1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화면구현</a:t>
            </a:r>
            <a:endParaRPr lang="en-US" altLang="ko-KR" sz="2799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881360" y="8150860"/>
            <a:ext cx="364236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발전</a:t>
            </a:r>
            <a:r>
              <a:rPr lang="en-US" sz="2799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방향</a:t>
            </a:r>
            <a:endParaRPr lang="en-US" sz="2799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684270" y="915670"/>
            <a:ext cx="1083945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  차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50590" y="5940425"/>
            <a:ext cx="408051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</a:t>
            </a:r>
            <a:r>
              <a:rPr lang="en-US" sz="2799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구성</a:t>
            </a:r>
            <a:endParaRPr lang="en-US" sz="2799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450590" y="8150860"/>
            <a:ext cx="4556760" cy="500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</a:t>
            </a:r>
            <a:r>
              <a:rPr lang="en-US" sz="2799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수집</a:t>
            </a:r>
            <a:r>
              <a:rPr lang="en-US" sz="2799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/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r>
              <a:rPr lang="en-US" sz="2799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/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</a:t>
            </a:r>
            <a:endParaRPr lang="en-US" sz="2799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450590" y="3730625"/>
            <a:ext cx="408051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2799" b="1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개요</a:t>
            </a:r>
            <a:endParaRPr lang="en-US" altLang="ko-KR" sz="2799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51000" y="3594735"/>
            <a:ext cx="7658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44000" y="3594735"/>
            <a:ext cx="7658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51000" y="5805170"/>
            <a:ext cx="7658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44000" y="5805170"/>
            <a:ext cx="7658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51000" y="8015605"/>
            <a:ext cx="7658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144000" y="8015605"/>
            <a:ext cx="7658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9" name="Group 5"/>
          <p:cNvGrpSpPr>
            <a:grpSpLocks/>
          </p:cNvGrpSpPr>
          <p:nvPr/>
        </p:nvGrpSpPr>
        <p:grpSpPr>
          <a:xfrm>
            <a:off x="904240" y="3236595"/>
            <a:ext cx="7715885" cy="6713220"/>
            <a:chOff x="904240" y="3236595"/>
            <a:chExt cx="7715885" cy="6713220"/>
          </a:xfrm>
        </p:grpSpPr>
        <p:sp>
          <p:nvSpPr>
            <p:cNvPr id="10" name="Rect 0"/>
            <p:cNvSpPr>
              <a:spLocks/>
            </p:cNvSpPr>
            <p:nvPr/>
          </p:nvSpPr>
          <p:spPr>
            <a:xfrm>
              <a:off x="904240" y="3236595"/>
              <a:ext cx="7715885" cy="6713220"/>
            </a:xfrm>
            <a:custGeom>
              <a:avLst/>
              <a:gdLst>
                <a:gd name="TX0" fmla="*/ 0 w 3171392"/>
                <a:gd name="TY0" fmla="*/ 0 h 2810049"/>
                <a:gd name="TX1" fmla="*/ 3171391 w 3171392"/>
                <a:gd name="TY1" fmla="*/ 0 h 2810049"/>
                <a:gd name="TX2" fmla="*/ 3171391 w 3171392"/>
                <a:gd name="TY2" fmla="*/ 2810048 h 2810049"/>
                <a:gd name="TX3" fmla="*/ 0 w 3171392"/>
                <a:gd name="TY3" fmla="*/ 2810048 h 281004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171392" h="2810049">
                  <a:moveTo>
                    <a:pt x="0" y="0"/>
                  </a:moveTo>
                  <a:lnTo>
                    <a:pt x="3171391" y="0"/>
                  </a:lnTo>
                  <a:lnTo>
                    <a:pt x="3171391" y="2810048"/>
                  </a:lnTo>
                  <a:lnTo>
                    <a:pt x="0" y="2810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19" name="Rect 0"/>
          <p:cNvSpPr>
            <a:spLocks/>
          </p:cNvSpPr>
          <p:nvPr/>
        </p:nvSpPr>
        <p:spPr>
          <a:xfrm>
            <a:off x="401320" y="8067675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0 h 633142"/>
              <a:gd name="TX3" fmla="*/ 0 w 441617"/>
              <a:gd name="TY3" fmla="*/ 633140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905510" y="657225"/>
            <a:ext cx="16436975" cy="1907540"/>
            <a:chOff x="905510" y="657225"/>
            <a:chExt cx="16436975" cy="1907540"/>
          </a:xfrm>
        </p:grpSpPr>
        <p:sp>
          <p:nvSpPr>
            <p:cNvPr id="21" name="Rect 0"/>
            <p:cNvSpPr>
              <a:spLocks/>
            </p:cNvSpPr>
            <p:nvPr/>
          </p:nvSpPr>
          <p:spPr>
            <a:xfrm>
              <a:off x="905510" y="657225"/>
              <a:ext cx="16436975" cy="1907540"/>
            </a:xfrm>
            <a:custGeom>
              <a:avLst/>
              <a:gdLst>
                <a:gd name="TX0" fmla="*/ 0 w 5996028"/>
                <a:gd name="TY0" fmla="*/ 0 h 695694"/>
                <a:gd name="TX1" fmla="*/ 5996027 w 5996028"/>
                <a:gd name="TY1" fmla="*/ 0 h 695694"/>
                <a:gd name="TX2" fmla="*/ 5996027 w 5996028"/>
                <a:gd name="TY2" fmla="*/ 695693 h 695694"/>
                <a:gd name="TX3" fmla="*/ 0 w 5996028"/>
                <a:gd name="TY3" fmla="*/ 695693 h 6956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22" name="Rect 0"/>
          <p:cNvSpPr txBox="1">
            <a:spLocks/>
          </p:cNvSpPr>
          <p:nvPr/>
        </p:nvSpPr>
        <p:spPr>
          <a:xfrm>
            <a:off x="1271270" y="915035"/>
            <a:ext cx="12833350" cy="13722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4-2</a:t>
            </a:r>
            <a:r>
              <a:rPr 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생산량 / 가격 예측</a:t>
            </a:r>
            <a:endParaRPr lang="ko-KR" altLang="en-US" sz="90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31" name="Group 5"/>
          <p:cNvGrpSpPr>
            <a:grpSpLocks/>
          </p:cNvGrpSpPr>
          <p:nvPr/>
        </p:nvGrpSpPr>
        <p:grpSpPr>
          <a:xfrm>
            <a:off x="8976995" y="3259455"/>
            <a:ext cx="8362315" cy="6657975"/>
            <a:chOff x="8976995" y="3259455"/>
            <a:chExt cx="8362315" cy="6657975"/>
          </a:xfrm>
        </p:grpSpPr>
        <p:sp>
          <p:nvSpPr>
            <p:cNvPr id="32" name="Rect 0"/>
            <p:cNvSpPr>
              <a:spLocks/>
            </p:cNvSpPr>
            <p:nvPr/>
          </p:nvSpPr>
          <p:spPr>
            <a:xfrm>
              <a:off x="8976995" y="3259455"/>
              <a:ext cx="8362315" cy="6657975"/>
            </a:xfrm>
            <a:custGeom>
              <a:avLst/>
              <a:gdLst>
                <a:gd name="TX0" fmla="*/ 0 w 3171392"/>
                <a:gd name="TY0" fmla="*/ 0 h 2810049"/>
                <a:gd name="TX1" fmla="*/ 3171391 w 3171392"/>
                <a:gd name="TY1" fmla="*/ 0 h 2810049"/>
                <a:gd name="TX2" fmla="*/ 3171391 w 3171392"/>
                <a:gd name="TY2" fmla="*/ 2810048 h 2810049"/>
                <a:gd name="TX3" fmla="*/ 0 w 3171392"/>
                <a:gd name="TY3" fmla="*/ 2810048 h 281004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171392" h="2810049">
                  <a:moveTo>
                    <a:pt x="0" y="0"/>
                  </a:moveTo>
                  <a:lnTo>
                    <a:pt x="3171391" y="0"/>
                  </a:lnTo>
                  <a:lnTo>
                    <a:pt x="3171391" y="2810048"/>
                  </a:lnTo>
                  <a:lnTo>
                    <a:pt x="0" y="2810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30" name="Rect 0"/>
          <p:cNvSpPr txBox="1">
            <a:spLocks/>
          </p:cNvSpPr>
          <p:nvPr/>
        </p:nvSpPr>
        <p:spPr>
          <a:xfrm>
            <a:off x="1529080" y="3460750"/>
            <a:ext cx="6465570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생산량 예측결과</a:t>
            </a:r>
            <a:endParaRPr lang="ko-KR" altLang="en-US" sz="24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3" name="Rect 0"/>
          <p:cNvSpPr txBox="1">
            <a:spLocks/>
          </p:cNvSpPr>
          <p:nvPr/>
        </p:nvSpPr>
        <p:spPr>
          <a:xfrm>
            <a:off x="9914255" y="3468370"/>
            <a:ext cx="6465570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가격 예측결과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93" y="4256942"/>
            <a:ext cx="7202143" cy="56928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116" y="4256942"/>
            <a:ext cx="7768072" cy="5692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6505" y="3238500"/>
            <a:ext cx="15794990" cy="3535045"/>
            <a:chOff x="1246505" y="3238500"/>
            <a:chExt cx="15794990" cy="3535045"/>
          </a:xfrm>
        </p:grpSpPr>
        <p:sp>
          <p:nvSpPr>
            <p:cNvPr id="4" name="Freeform 4"/>
            <p:cNvSpPr/>
            <p:nvPr/>
          </p:nvSpPr>
          <p:spPr>
            <a:xfrm>
              <a:off x="1246505" y="3238500"/>
              <a:ext cx="15794990" cy="353504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97735" y="4310380"/>
            <a:ext cx="13893165" cy="13722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lnSpc>
                <a:spcPts val="10800"/>
              </a:lnSpc>
              <a:buFontTx/>
              <a:buNone/>
            </a:pPr>
            <a:r>
              <a:rPr lang="en-US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5.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화면 구현</a:t>
            </a:r>
          </a:p>
        </p:txBody>
      </p:sp>
      <p:sp>
        <p:nvSpPr>
          <p:cNvPr id="8" name="Freeform 8"/>
          <p:cNvSpPr/>
          <p:nvPr/>
        </p:nvSpPr>
        <p:spPr>
          <a:xfrm>
            <a:off x="16793210" y="374205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43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8"/>
          <p:cNvSpPr/>
          <p:nvPr/>
        </p:nvSpPr>
        <p:spPr>
          <a:xfrm>
            <a:off x="0" y="5968365"/>
            <a:ext cx="3738245" cy="4204335"/>
          </a:xfrm>
          <a:custGeom>
            <a:avLst/>
            <a:gdLst/>
            <a:ahLst/>
            <a:cxnLst/>
            <a:rect l="l" t="t" r="r" b="b"/>
            <a:pathLst>
              <a:path w="1840274" h="2069838">
                <a:moveTo>
                  <a:pt x="0" y="0"/>
                </a:moveTo>
                <a:lnTo>
                  <a:pt x="1840274" y="0"/>
                </a:lnTo>
                <a:lnTo>
                  <a:pt x="1840274" y="2069838"/>
                </a:lnTo>
                <a:lnTo>
                  <a:pt x="0" y="2069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1651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도형 78"/>
          <p:cNvSpPr>
            <a:spLocks/>
          </p:cNvSpPr>
          <p:nvPr/>
        </p:nvSpPr>
        <p:spPr>
          <a:xfrm>
            <a:off x="904875" y="655955"/>
            <a:ext cx="16443325" cy="939800"/>
          </a:xfrm>
          <a:custGeom>
            <a:avLst/>
            <a:gdLst>
              <a:gd name="TX0" fmla="*/ 0 w 5996028"/>
              <a:gd name="TY0" fmla="*/ 0 h 695694"/>
              <a:gd name="TX1" fmla="*/ 5996027 w 5996028"/>
              <a:gd name="TY1" fmla="*/ 0 h 695694"/>
              <a:gd name="TX2" fmla="*/ 5996027 w 5996028"/>
              <a:gd name="TY2" fmla="*/ 695693 h 695694"/>
              <a:gd name="TX3" fmla="*/ 0 w 5996028"/>
              <a:gd name="TY3" fmla="*/ 695693 h 6956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695694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05510" y="1968500"/>
            <a:ext cx="16436975" cy="8049260"/>
          </a:xfrm>
          <a:custGeom>
            <a:avLst/>
            <a:gdLst>
              <a:gd name="TX0" fmla="*/ 0 w 5996028"/>
              <a:gd name="TY0" fmla="*/ 0 h 2104517"/>
              <a:gd name="TX1" fmla="*/ 5996027 w 5996028"/>
              <a:gd name="TY1" fmla="*/ 0 h 2104517"/>
              <a:gd name="TX2" fmla="*/ 5996027 w 5996028"/>
              <a:gd name="TY2" fmla="*/ 2104516 h 2104517"/>
              <a:gd name="TX3" fmla="*/ 0 w 5996028"/>
              <a:gd name="TY3" fmla="*/ 2104516 h 21045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104517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600000">
            <a:off x="8923020" y="-179070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1 h 633142"/>
              <a:gd name="TX3" fmla="*/ 0 w 441617"/>
              <a:gd name="TY3" fmla="*/ 633141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7" name="텍스트 상자 79"/>
          <p:cNvSpPr txBox="1">
            <a:spLocks/>
          </p:cNvSpPr>
          <p:nvPr/>
        </p:nvSpPr>
        <p:spPr>
          <a:xfrm>
            <a:off x="1082040" y="840740"/>
            <a:ext cx="7284720" cy="5543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5. 화면구현 - 메 인 화 면</a:t>
            </a:r>
          </a:p>
        </p:txBody>
      </p:sp>
      <p:pic>
        <p:nvPicPr>
          <p:cNvPr id="38" name="그림 80" descr="C:/Users/leejaehyeon/AppData/Roaming/PolarisOffice/ETemp/2236_11163456/fImage129855929299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45" y="1952625"/>
            <a:ext cx="16429990" cy="80492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904875" y="655955"/>
            <a:ext cx="16443325" cy="939800"/>
          </a:xfrm>
          <a:custGeom>
            <a:avLst/>
            <a:gdLst>
              <a:gd name="TX0" fmla="*/ 0 w 5996028"/>
              <a:gd name="TY0" fmla="*/ 0 h 695694"/>
              <a:gd name="TX1" fmla="*/ 5996027 w 5996028"/>
              <a:gd name="TY1" fmla="*/ 0 h 695694"/>
              <a:gd name="TX2" fmla="*/ 5996027 w 5996028"/>
              <a:gd name="TY2" fmla="*/ 695693 h 695694"/>
              <a:gd name="TX3" fmla="*/ 0 w 5996028"/>
              <a:gd name="TY3" fmla="*/ 695693 h 6956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695694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05510" y="1968500"/>
            <a:ext cx="16436975" cy="8049260"/>
          </a:xfrm>
          <a:custGeom>
            <a:avLst/>
            <a:gdLst>
              <a:gd name="TX0" fmla="*/ 0 w 5996028"/>
              <a:gd name="TY0" fmla="*/ 0 h 2104517"/>
              <a:gd name="TX1" fmla="*/ 5996027 w 5996028"/>
              <a:gd name="TY1" fmla="*/ 0 h 2104517"/>
              <a:gd name="TX2" fmla="*/ 5996027 w 5996028"/>
              <a:gd name="TY2" fmla="*/ 2104516 h 2104517"/>
              <a:gd name="TX3" fmla="*/ 0 w 5996028"/>
              <a:gd name="TY3" fmla="*/ 2104516 h 21045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104517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600000">
            <a:off x="8923020" y="-179070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1 h 633142"/>
              <a:gd name="TX3" fmla="*/ 0 w 441617"/>
              <a:gd name="TY3" fmla="*/ 633141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>
            <a:off x="1082040" y="840740"/>
            <a:ext cx="6141720" cy="5543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5. 화면구현 - 뉴스룸</a:t>
            </a:r>
          </a:p>
        </p:txBody>
      </p:sp>
      <p:pic>
        <p:nvPicPr>
          <p:cNvPr id="38" name="그림 82" descr="C:/Users/leejaehyeon/AppData/Roaming/PolarisOffice/ETemp/2236_11163456/fImage310989938194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95" y="1984375"/>
            <a:ext cx="16407765" cy="80168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904875" y="655955"/>
            <a:ext cx="16443325" cy="939800"/>
          </a:xfrm>
          <a:custGeom>
            <a:avLst/>
            <a:gdLst>
              <a:gd name="TX0" fmla="*/ 0 w 5996028"/>
              <a:gd name="TY0" fmla="*/ 0 h 695694"/>
              <a:gd name="TX1" fmla="*/ 5996027 w 5996028"/>
              <a:gd name="TY1" fmla="*/ 0 h 695694"/>
              <a:gd name="TX2" fmla="*/ 5996027 w 5996028"/>
              <a:gd name="TY2" fmla="*/ 695693 h 695694"/>
              <a:gd name="TX3" fmla="*/ 0 w 5996028"/>
              <a:gd name="TY3" fmla="*/ 695693 h 6956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695694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05510" y="1968500"/>
            <a:ext cx="16436975" cy="8049260"/>
          </a:xfrm>
          <a:custGeom>
            <a:avLst/>
            <a:gdLst>
              <a:gd name="TX0" fmla="*/ 0 w 5996028"/>
              <a:gd name="TY0" fmla="*/ 0 h 2104517"/>
              <a:gd name="TX1" fmla="*/ 5996027 w 5996028"/>
              <a:gd name="TY1" fmla="*/ 0 h 2104517"/>
              <a:gd name="TX2" fmla="*/ 5996027 w 5996028"/>
              <a:gd name="TY2" fmla="*/ 2104516 h 2104517"/>
              <a:gd name="TX3" fmla="*/ 0 w 5996028"/>
              <a:gd name="TY3" fmla="*/ 2104516 h 21045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104517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600000">
            <a:off x="8923020" y="-179070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1 h 633142"/>
              <a:gd name="TX3" fmla="*/ 0 w 441617"/>
              <a:gd name="TY3" fmla="*/ 633141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>
            <a:off x="1082040" y="840740"/>
            <a:ext cx="7284720" cy="5543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5. 화면구현 - 오늘의 바다</a:t>
            </a:r>
          </a:p>
        </p:txBody>
      </p:sp>
      <p:pic>
        <p:nvPicPr>
          <p:cNvPr id="39" name="그림 87" descr="C:/Users/leejaehyeon/AppData/Roaming/PolarisOffice/ETemp/2236_11163456/fImage72396957482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1" t="10876"/>
          <a:stretch>
            <a:fillRect/>
          </a:stretch>
        </p:blipFill>
        <p:spPr>
          <a:xfrm>
            <a:off x="904875" y="1984375"/>
            <a:ext cx="16415385" cy="801751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904875" y="655955"/>
            <a:ext cx="16443325" cy="939800"/>
          </a:xfrm>
          <a:custGeom>
            <a:avLst/>
            <a:gdLst>
              <a:gd name="TX0" fmla="*/ 0 w 5996028"/>
              <a:gd name="TY0" fmla="*/ 0 h 695694"/>
              <a:gd name="TX1" fmla="*/ 5996027 w 5996028"/>
              <a:gd name="TY1" fmla="*/ 0 h 695694"/>
              <a:gd name="TX2" fmla="*/ 5996027 w 5996028"/>
              <a:gd name="TY2" fmla="*/ 695693 h 695694"/>
              <a:gd name="TX3" fmla="*/ 0 w 5996028"/>
              <a:gd name="TY3" fmla="*/ 695693 h 6956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695694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05510" y="1968500"/>
            <a:ext cx="16436975" cy="8049260"/>
          </a:xfrm>
          <a:custGeom>
            <a:avLst/>
            <a:gdLst>
              <a:gd name="TX0" fmla="*/ 0 w 5996028"/>
              <a:gd name="TY0" fmla="*/ 0 h 2104517"/>
              <a:gd name="TX1" fmla="*/ 5996027 w 5996028"/>
              <a:gd name="TY1" fmla="*/ 0 h 2104517"/>
              <a:gd name="TX2" fmla="*/ 5996027 w 5996028"/>
              <a:gd name="TY2" fmla="*/ 2104516 h 2104517"/>
              <a:gd name="TX3" fmla="*/ 0 w 5996028"/>
              <a:gd name="TY3" fmla="*/ 2104516 h 21045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104517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600000">
            <a:off x="8923020" y="-179070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1 h 633142"/>
              <a:gd name="TX3" fmla="*/ 0 w 441617"/>
              <a:gd name="TY3" fmla="*/ 633141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>
            <a:off x="1082040" y="840740"/>
            <a:ext cx="9840595" cy="5543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5. 화면구현 - 국가별 고등어 수입 / 수출량</a:t>
            </a:r>
          </a:p>
        </p:txBody>
      </p:sp>
      <p:pic>
        <p:nvPicPr>
          <p:cNvPr id="38" name="그림 88" descr="C:/Users/leejaehyeon/AppData/Roaming/PolarisOffice/ETemp/2236_11163456/fImage91260976543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445" y="2070100"/>
            <a:ext cx="6182360" cy="7830185"/>
          </a:xfrm>
          <a:prstGeom prst="rect">
            <a:avLst/>
          </a:prstGeom>
          <a:noFill/>
        </p:spPr>
      </p:pic>
      <p:pic>
        <p:nvPicPr>
          <p:cNvPr id="39" name="그림 89" descr="C:/Users/leejaehyeon/AppData/Roaming/PolarisOffice/ETemp/2236_11163456/fImage76258977239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820" y="2070100"/>
            <a:ext cx="6182360" cy="78301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904875" y="655955"/>
            <a:ext cx="16443325" cy="939800"/>
          </a:xfrm>
          <a:custGeom>
            <a:avLst/>
            <a:gdLst>
              <a:gd name="TX0" fmla="*/ 0 w 5996028"/>
              <a:gd name="TY0" fmla="*/ 0 h 695694"/>
              <a:gd name="TX1" fmla="*/ 5996027 w 5996028"/>
              <a:gd name="TY1" fmla="*/ 0 h 695694"/>
              <a:gd name="TX2" fmla="*/ 5996027 w 5996028"/>
              <a:gd name="TY2" fmla="*/ 695693 h 695694"/>
              <a:gd name="TX3" fmla="*/ 0 w 5996028"/>
              <a:gd name="TY3" fmla="*/ 695693 h 6956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695694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05510" y="1968500"/>
            <a:ext cx="16436975" cy="8049260"/>
          </a:xfrm>
          <a:custGeom>
            <a:avLst/>
            <a:gdLst>
              <a:gd name="TX0" fmla="*/ 0 w 5996028"/>
              <a:gd name="TY0" fmla="*/ 0 h 2104517"/>
              <a:gd name="TX1" fmla="*/ 5996027 w 5996028"/>
              <a:gd name="TY1" fmla="*/ 0 h 2104517"/>
              <a:gd name="TX2" fmla="*/ 5996027 w 5996028"/>
              <a:gd name="TY2" fmla="*/ 2104516 h 2104517"/>
              <a:gd name="TX3" fmla="*/ 0 w 5996028"/>
              <a:gd name="TY3" fmla="*/ 2104516 h 21045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104517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600000">
            <a:off x="8923020" y="-179070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1 h 633142"/>
              <a:gd name="TX3" fmla="*/ 0 w 441617"/>
              <a:gd name="TY3" fmla="*/ 633141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>
            <a:off x="1082040" y="840740"/>
            <a:ext cx="9840595" cy="5543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5. 화면구현 - 지역별 고등어 생산량</a:t>
            </a:r>
          </a:p>
        </p:txBody>
      </p:sp>
      <p:pic>
        <p:nvPicPr>
          <p:cNvPr id="38" name="그림 86" descr="C:/Users/leejaehyeon/AppData/Roaming/PolarisOffice/ETemp/2236_11163456/fImage297442950460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" y="1984375"/>
            <a:ext cx="16409035" cy="76523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904875" y="655955"/>
            <a:ext cx="16443325" cy="939800"/>
          </a:xfrm>
          <a:custGeom>
            <a:avLst/>
            <a:gdLst>
              <a:gd name="TX0" fmla="*/ 0 w 5996028"/>
              <a:gd name="TY0" fmla="*/ 0 h 695694"/>
              <a:gd name="TX1" fmla="*/ 5996027 w 5996028"/>
              <a:gd name="TY1" fmla="*/ 0 h 695694"/>
              <a:gd name="TX2" fmla="*/ 5996027 w 5996028"/>
              <a:gd name="TY2" fmla="*/ 695693 h 695694"/>
              <a:gd name="TX3" fmla="*/ 0 w 5996028"/>
              <a:gd name="TY3" fmla="*/ 695693 h 6956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695694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05510" y="1968500"/>
            <a:ext cx="16436975" cy="8049260"/>
          </a:xfrm>
          <a:custGeom>
            <a:avLst/>
            <a:gdLst>
              <a:gd name="TX0" fmla="*/ 0 w 5996028"/>
              <a:gd name="TY0" fmla="*/ 0 h 2104517"/>
              <a:gd name="TX1" fmla="*/ 5996027 w 5996028"/>
              <a:gd name="TY1" fmla="*/ 0 h 2104517"/>
              <a:gd name="TX2" fmla="*/ 5996027 w 5996028"/>
              <a:gd name="TY2" fmla="*/ 2104516 h 2104517"/>
              <a:gd name="TX3" fmla="*/ 0 w 5996028"/>
              <a:gd name="TY3" fmla="*/ 2104516 h 21045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104517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600000">
            <a:off x="8923020" y="-179070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1 h 633142"/>
              <a:gd name="TX3" fmla="*/ 0 w 441617"/>
              <a:gd name="TY3" fmla="*/ 633141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>
            <a:off x="1082040" y="840740"/>
            <a:ext cx="9840595" cy="5543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5. 화면구현 - 고등어 쇼핑 페이지</a:t>
            </a:r>
          </a:p>
        </p:txBody>
      </p:sp>
      <p:pic>
        <p:nvPicPr>
          <p:cNvPr id="38" name="그림 94" descr="C:/Users/leejaehyeon/AppData/Roaming/PolarisOffice/ETemp/2236_11163456/fImage757738987390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45" y="2000250"/>
            <a:ext cx="16461740" cy="800163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904875" y="655955"/>
            <a:ext cx="16443325" cy="939800"/>
          </a:xfrm>
          <a:custGeom>
            <a:avLst/>
            <a:gdLst>
              <a:gd name="TX0" fmla="*/ 0 w 5996028"/>
              <a:gd name="TY0" fmla="*/ 0 h 695694"/>
              <a:gd name="TX1" fmla="*/ 5996027 w 5996028"/>
              <a:gd name="TY1" fmla="*/ 0 h 695694"/>
              <a:gd name="TX2" fmla="*/ 5996027 w 5996028"/>
              <a:gd name="TY2" fmla="*/ 695693 h 695694"/>
              <a:gd name="TX3" fmla="*/ 0 w 5996028"/>
              <a:gd name="TY3" fmla="*/ 695693 h 6956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695694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05510" y="1968500"/>
            <a:ext cx="16436975" cy="8049260"/>
          </a:xfrm>
          <a:custGeom>
            <a:avLst/>
            <a:gdLst>
              <a:gd name="TX0" fmla="*/ 0 w 5996028"/>
              <a:gd name="TY0" fmla="*/ 0 h 2104517"/>
              <a:gd name="TX1" fmla="*/ 5996027 w 5996028"/>
              <a:gd name="TY1" fmla="*/ 0 h 2104517"/>
              <a:gd name="TX2" fmla="*/ 5996027 w 5996028"/>
              <a:gd name="TY2" fmla="*/ 2104516 h 2104517"/>
              <a:gd name="TX3" fmla="*/ 0 w 5996028"/>
              <a:gd name="TY3" fmla="*/ 2104516 h 21045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104517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600000">
            <a:off x="8923020" y="-179070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1 h 633142"/>
              <a:gd name="TX3" fmla="*/ 0 w 441617"/>
              <a:gd name="TY3" fmla="*/ 633141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>
            <a:off x="1082040" y="840740"/>
            <a:ext cx="9840595" cy="5543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5. 화면구현 - 챗 봇</a:t>
            </a:r>
          </a:p>
        </p:txBody>
      </p:sp>
      <p:pic>
        <p:nvPicPr>
          <p:cNvPr id="38" name="그림 90" descr="C:/Users/leejaehyeon/AppData/Roaming/PolarisOffice/ETemp/2236_11163456/fImage477797815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70" y="2308225"/>
            <a:ext cx="5879465" cy="7376160"/>
          </a:xfrm>
          <a:prstGeom prst="rect">
            <a:avLst/>
          </a:prstGeom>
          <a:noFill/>
        </p:spPr>
      </p:pic>
      <p:pic>
        <p:nvPicPr>
          <p:cNvPr id="39" name="그림 91" descr="C:/Users/leejaehyeon/AppData/Roaming/PolarisOffice/ETemp/2236_11163456/fImage2600397929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320" y="2369820"/>
            <a:ext cx="5758815" cy="723519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6505" y="3238500"/>
            <a:ext cx="15794990" cy="3535045"/>
            <a:chOff x="1246505" y="3238500"/>
            <a:chExt cx="15794990" cy="3535045"/>
          </a:xfrm>
        </p:grpSpPr>
        <p:sp>
          <p:nvSpPr>
            <p:cNvPr id="4" name="Freeform 4"/>
            <p:cNvSpPr/>
            <p:nvPr/>
          </p:nvSpPr>
          <p:spPr>
            <a:xfrm>
              <a:off x="1246505" y="3238500"/>
              <a:ext cx="15794990" cy="353504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97735" y="4310380"/>
            <a:ext cx="13893165" cy="13722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lnSpc>
                <a:spcPts val="10800"/>
              </a:lnSpc>
              <a:buFontTx/>
              <a:buNone/>
            </a:pPr>
            <a:r>
              <a:rPr lang="en-US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6.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발전 방향</a:t>
            </a:r>
          </a:p>
        </p:txBody>
      </p:sp>
      <p:sp>
        <p:nvSpPr>
          <p:cNvPr id="8" name="Freeform 8"/>
          <p:cNvSpPr/>
          <p:nvPr/>
        </p:nvSpPr>
        <p:spPr>
          <a:xfrm>
            <a:off x="16793210" y="374205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43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6"/>
          <p:cNvSpPr/>
          <p:nvPr/>
        </p:nvSpPr>
        <p:spPr>
          <a:xfrm>
            <a:off x="-1183640" y="8039100"/>
            <a:ext cx="4003040" cy="1371600"/>
          </a:xfrm>
          <a:custGeom>
            <a:avLst/>
            <a:gdLst/>
            <a:ahLst/>
            <a:cxnLst/>
            <a:rect l="l" t="t" r="r" b="b"/>
            <a:pathLst>
              <a:path w="2367586" h="839417">
                <a:moveTo>
                  <a:pt x="0" y="0"/>
                </a:moveTo>
                <a:lnTo>
                  <a:pt x="2367586" y="0"/>
                </a:lnTo>
                <a:lnTo>
                  <a:pt x="2367586" y="839417"/>
                </a:lnTo>
                <a:lnTo>
                  <a:pt x="0" y="8394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6"/>
          <p:cNvSpPr/>
          <p:nvPr/>
        </p:nvSpPr>
        <p:spPr>
          <a:xfrm flipH="1">
            <a:off x="15392400" y="8039100"/>
            <a:ext cx="4003040" cy="1371600"/>
          </a:xfrm>
          <a:custGeom>
            <a:avLst/>
            <a:gdLst/>
            <a:ahLst/>
            <a:cxnLst/>
            <a:rect l="l" t="t" r="r" b="b"/>
            <a:pathLst>
              <a:path w="2367586" h="839417">
                <a:moveTo>
                  <a:pt x="0" y="0"/>
                </a:moveTo>
                <a:lnTo>
                  <a:pt x="2367586" y="0"/>
                </a:lnTo>
                <a:lnTo>
                  <a:pt x="2367586" y="839417"/>
                </a:lnTo>
                <a:lnTo>
                  <a:pt x="0" y="8394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7728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6505" y="3238500"/>
            <a:ext cx="15794990" cy="3535045"/>
            <a:chOff x="1246505" y="3238500"/>
            <a:chExt cx="15794990" cy="3535045"/>
          </a:xfrm>
        </p:grpSpPr>
        <p:sp>
          <p:nvSpPr>
            <p:cNvPr id="4" name="Freeform 4"/>
            <p:cNvSpPr/>
            <p:nvPr/>
          </p:nvSpPr>
          <p:spPr>
            <a:xfrm>
              <a:off x="1246505" y="3238500"/>
              <a:ext cx="15794990" cy="353504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97735" y="3542665"/>
            <a:ext cx="1389253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en-US" sz="90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</a:t>
            </a:r>
            <a:r>
              <a:rPr lang="en-US" sz="90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90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개요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793210" y="360489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43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6254115" y="4967605"/>
            <a:ext cx="4592320" cy="495300"/>
            <a:chOff x="6254115" y="4967605"/>
            <a:chExt cx="4592320" cy="495300"/>
          </a:xfrm>
        </p:grpSpPr>
        <p:sp>
          <p:nvSpPr>
            <p:cNvPr id="11" name="TextBox 11"/>
            <p:cNvSpPr txBox="1"/>
            <p:nvPr/>
          </p:nvSpPr>
          <p:spPr>
            <a:xfrm>
              <a:off x="6254115" y="4998720"/>
              <a:ext cx="511810" cy="46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1.</a:t>
              </a:r>
            </a:p>
          </p:txBody>
        </p:sp>
        <p:sp>
          <p:nvSpPr>
            <p:cNvPr id="12" name="TextBox 12"/>
            <p:cNvSpPr txBox="1">
              <a:spLocks/>
            </p:cNvSpPr>
            <p:nvPr/>
          </p:nvSpPr>
          <p:spPr>
            <a:xfrm>
              <a:off x="6765925" y="4967605"/>
              <a:ext cx="4081145" cy="46990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>
                <a:lnSpc>
                  <a:spcPts val="4199"/>
                </a:lnSpc>
                <a:buFontTx/>
                <a:buNone/>
              </a:pPr>
              <a:r>
                <a:rPr 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주제선정</a:t>
              </a:r>
              <a:endPara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254115" y="5744210"/>
            <a:ext cx="4592320" cy="495300"/>
            <a:chOff x="6254115" y="5744210"/>
            <a:chExt cx="4592320" cy="495300"/>
          </a:xfrm>
        </p:grpSpPr>
        <p:sp>
          <p:nvSpPr>
            <p:cNvPr id="14" name="TextBox 14"/>
            <p:cNvSpPr txBox="1"/>
            <p:nvPr/>
          </p:nvSpPr>
          <p:spPr>
            <a:xfrm>
              <a:off x="6254115" y="5775325"/>
              <a:ext cx="511810" cy="46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765925" y="5744210"/>
              <a:ext cx="4080510" cy="469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dirty="0" err="1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개발환경</a:t>
              </a:r>
              <a:endParaRPr lang="en-US" sz="29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6" name="Freeform 12"/>
          <p:cNvSpPr/>
          <p:nvPr/>
        </p:nvSpPr>
        <p:spPr>
          <a:xfrm>
            <a:off x="59055" y="5252720"/>
            <a:ext cx="3610610" cy="4915535"/>
          </a:xfrm>
          <a:custGeom>
            <a:avLst/>
            <a:gdLst/>
            <a:ahLst/>
            <a:cxnLst/>
            <a:rect l="l" t="t" r="r" b="b"/>
            <a:pathLst>
              <a:path w="1570191" h="2137636">
                <a:moveTo>
                  <a:pt x="0" y="0"/>
                </a:moveTo>
                <a:lnTo>
                  <a:pt x="1570191" y="0"/>
                </a:lnTo>
                <a:lnTo>
                  <a:pt x="1570191" y="2137636"/>
                </a:lnTo>
                <a:lnTo>
                  <a:pt x="0" y="2137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3175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grpSp>
        <p:nvGrpSpPr>
          <p:cNvPr id="3" name="Group 5"/>
          <p:cNvGrpSpPr>
            <a:grpSpLocks/>
          </p:cNvGrpSpPr>
          <p:nvPr/>
        </p:nvGrpSpPr>
        <p:grpSpPr>
          <a:xfrm>
            <a:off x="905510" y="657225"/>
            <a:ext cx="16445865" cy="1906905"/>
            <a:chOff x="905510" y="657225"/>
            <a:chExt cx="16445865" cy="1906905"/>
          </a:xfrm>
        </p:grpSpPr>
        <p:sp>
          <p:nvSpPr>
            <p:cNvPr id="4" name="Rect 0"/>
            <p:cNvSpPr>
              <a:spLocks/>
            </p:cNvSpPr>
            <p:nvPr/>
          </p:nvSpPr>
          <p:spPr>
            <a:xfrm>
              <a:off x="905510" y="657225"/>
              <a:ext cx="16445865" cy="1906905"/>
            </a:xfrm>
            <a:custGeom>
              <a:avLst/>
              <a:gdLst>
                <a:gd name="TX0" fmla="*/ 0 w 5999271"/>
                <a:gd name="TY0" fmla="*/ 0 h 695504"/>
                <a:gd name="TX1" fmla="*/ 5999270 w 5999271"/>
                <a:gd name="TY1" fmla="*/ 0 h 695504"/>
                <a:gd name="TX2" fmla="*/ 5999270 w 5999271"/>
                <a:gd name="TY2" fmla="*/ 695503 h 695504"/>
                <a:gd name="TX3" fmla="*/ 0 w 5999271"/>
                <a:gd name="TY3" fmla="*/ 695503 h 69550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9271" h="695504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</p:grpSp>
      <p:grpSp>
        <p:nvGrpSpPr>
          <p:cNvPr id="5" name="Group 5"/>
          <p:cNvGrpSpPr>
            <a:grpSpLocks/>
          </p:cNvGrpSpPr>
          <p:nvPr/>
        </p:nvGrpSpPr>
        <p:grpSpPr>
          <a:xfrm>
            <a:off x="3483610" y="3580130"/>
            <a:ext cx="13867765" cy="1944370"/>
            <a:chOff x="3483610" y="3580130"/>
            <a:chExt cx="13867765" cy="1944370"/>
          </a:xfrm>
        </p:grpSpPr>
        <p:sp>
          <p:nvSpPr>
            <p:cNvPr id="6" name="Rect 0"/>
            <p:cNvSpPr>
              <a:spLocks/>
            </p:cNvSpPr>
            <p:nvPr/>
          </p:nvSpPr>
          <p:spPr>
            <a:xfrm>
              <a:off x="3483610" y="3580130"/>
              <a:ext cx="13867765" cy="1944370"/>
            </a:xfrm>
            <a:custGeom>
              <a:avLst/>
              <a:gdLst>
                <a:gd name="TX0" fmla="*/ 0 w 5058876"/>
                <a:gd name="TY0" fmla="*/ 0 h 579679"/>
                <a:gd name="TX1" fmla="*/ 5058875 w 5058876"/>
                <a:gd name="TY1" fmla="*/ 0 h 579679"/>
                <a:gd name="TX2" fmla="*/ 5058875 w 5058876"/>
                <a:gd name="TY2" fmla="*/ 579678 h 579679"/>
                <a:gd name="TX3" fmla="*/ 0 w 5058876"/>
                <a:gd name="TY3" fmla="*/ 579678 h 5796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058876" h="579679">
                  <a:moveTo>
                    <a:pt x="0" y="0"/>
                  </a:moveTo>
                  <a:lnTo>
                    <a:pt x="5058875" y="0"/>
                  </a:lnTo>
                  <a:lnTo>
                    <a:pt x="5058875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>
          <a:xfrm>
            <a:off x="3483610" y="6507480"/>
            <a:ext cx="13867765" cy="1906270"/>
            <a:chOff x="3483610" y="6507480"/>
            <a:chExt cx="13867765" cy="1906270"/>
          </a:xfrm>
        </p:grpSpPr>
        <p:sp>
          <p:nvSpPr>
            <p:cNvPr id="8" name="Rect 0"/>
            <p:cNvSpPr>
              <a:spLocks/>
            </p:cNvSpPr>
            <p:nvPr/>
          </p:nvSpPr>
          <p:spPr>
            <a:xfrm>
              <a:off x="3483610" y="6507480"/>
              <a:ext cx="13867765" cy="1906270"/>
            </a:xfrm>
            <a:custGeom>
              <a:avLst/>
              <a:gdLst>
                <a:gd name="TX0" fmla="*/ 0 w 5058876"/>
                <a:gd name="TY0" fmla="*/ 0 h 579679"/>
                <a:gd name="TX1" fmla="*/ 5058875 w 5058876"/>
                <a:gd name="TY1" fmla="*/ 0 h 579679"/>
                <a:gd name="TX2" fmla="*/ 5058875 w 5058876"/>
                <a:gd name="TY2" fmla="*/ 579678 h 579679"/>
                <a:gd name="TX3" fmla="*/ 0 w 5058876"/>
                <a:gd name="TY3" fmla="*/ 579678 h 5796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058876" h="579679">
                  <a:moveTo>
                    <a:pt x="0" y="0"/>
                  </a:moveTo>
                  <a:lnTo>
                    <a:pt x="5058875" y="0"/>
                  </a:lnTo>
                  <a:lnTo>
                    <a:pt x="5058875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</p:grpSp>
      <p:grpSp>
        <p:nvGrpSpPr>
          <p:cNvPr id="16" name="그룹 103"/>
          <p:cNvGrpSpPr>
            <a:grpSpLocks/>
          </p:cNvGrpSpPr>
          <p:nvPr/>
        </p:nvGrpSpPr>
        <p:grpSpPr>
          <a:xfrm>
            <a:off x="904240" y="6523990"/>
            <a:ext cx="2222500" cy="1922145"/>
            <a:chOff x="904240" y="6523990"/>
            <a:chExt cx="2222500" cy="1922145"/>
          </a:xfrm>
        </p:grpSpPr>
        <p:sp>
          <p:nvSpPr>
            <p:cNvPr id="17" name="Rect 0"/>
            <p:cNvSpPr>
              <a:spLocks/>
            </p:cNvSpPr>
            <p:nvPr/>
          </p:nvSpPr>
          <p:spPr>
            <a:xfrm>
              <a:off x="902970" y="6523990"/>
              <a:ext cx="2222500" cy="1922145"/>
            </a:xfrm>
            <a:custGeom>
              <a:avLst/>
              <a:gdLst>
                <a:gd name="TX0" fmla="*/ 0 w 694492"/>
                <a:gd name="TY0" fmla="*/ 0 h 579679"/>
                <a:gd name="TX1" fmla="*/ 694491 w 694492"/>
                <a:gd name="TY1" fmla="*/ 0 h 579679"/>
                <a:gd name="TX2" fmla="*/ 694491 w 694492"/>
                <a:gd name="TY2" fmla="*/ 579678 h 579679"/>
                <a:gd name="TX3" fmla="*/ 0 w 694492"/>
                <a:gd name="TY3" fmla="*/ 579678 h 5796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94492" h="579679">
                  <a:moveTo>
                    <a:pt x="0" y="0"/>
                  </a:moveTo>
                  <a:lnTo>
                    <a:pt x="694491" y="0"/>
                  </a:lnTo>
                  <a:lnTo>
                    <a:pt x="694491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23" name="Rect 0"/>
          <p:cNvSpPr>
            <a:spLocks/>
          </p:cNvSpPr>
          <p:nvPr/>
        </p:nvSpPr>
        <p:spPr>
          <a:xfrm flipH="1">
            <a:off x="14232255" y="3708400"/>
            <a:ext cx="4406265" cy="7526020"/>
          </a:xfrm>
          <a:custGeom>
            <a:avLst/>
            <a:gdLst>
              <a:gd name="TX0" fmla="*/ 4405713 w 4405714"/>
              <a:gd name="TY0" fmla="*/ 0 h 7525287"/>
              <a:gd name="TX1" fmla="*/ 0 w 4405714"/>
              <a:gd name="TY1" fmla="*/ 0 h 7525287"/>
              <a:gd name="TX2" fmla="*/ 0 w 4405714"/>
              <a:gd name="TY2" fmla="*/ 7525287 h 7525287"/>
              <a:gd name="TX3" fmla="*/ 4405713 w 4405714"/>
              <a:gd name="TY3" fmla="*/ 7525287 h 7525287"/>
              <a:gd name="TX4" fmla="*/ 4405713 w 4405714"/>
              <a:gd name="TY4" fmla="*/ 0 h 752528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05714" h="7525287">
                <a:moveTo>
                  <a:pt x="4405713" y="0"/>
                </a:moveTo>
                <a:lnTo>
                  <a:pt x="0" y="0"/>
                </a:lnTo>
                <a:lnTo>
                  <a:pt x="0" y="7525287"/>
                </a:lnTo>
                <a:lnTo>
                  <a:pt x="4405713" y="7525287"/>
                </a:lnTo>
                <a:lnTo>
                  <a:pt x="4405713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183640" y="994410"/>
            <a:ext cx="10365740" cy="137223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>
              <a:lnSpc>
                <a:spcPts val="10800"/>
              </a:lnSpc>
              <a:buFontTx/>
              <a:buNone/>
            </a:pPr>
            <a:r>
              <a:rPr lang="en-US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6.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발전 방향</a:t>
            </a:r>
          </a:p>
        </p:txBody>
      </p:sp>
      <p:grpSp>
        <p:nvGrpSpPr>
          <p:cNvPr id="25" name="Group 5"/>
          <p:cNvGrpSpPr>
            <a:grpSpLocks/>
          </p:cNvGrpSpPr>
          <p:nvPr/>
        </p:nvGrpSpPr>
        <p:grpSpPr>
          <a:xfrm>
            <a:off x="3858895" y="3894455"/>
            <a:ext cx="12508865" cy="1365885"/>
            <a:chOff x="3858895" y="3894455"/>
            <a:chExt cx="12508865" cy="1365885"/>
          </a:xfrm>
        </p:grpSpPr>
        <p:sp>
          <p:nvSpPr>
            <p:cNvPr id="26" name="Rect 0"/>
            <p:cNvSpPr txBox="1">
              <a:spLocks/>
            </p:cNvSpPr>
            <p:nvPr/>
          </p:nvSpPr>
          <p:spPr>
            <a:xfrm>
              <a:off x="3858895" y="3894455"/>
              <a:ext cx="12508865" cy="578485"/>
            </a:xfrm>
            <a:prstGeom prst="rect">
              <a:avLst/>
            </a:prstGeom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35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수</a:t>
              </a:r>
              <a:r>
                <a:rPr lang="ko-KR" sz="35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온, 갈치, 참조기 생산량 예측 후 적용 </a:t>
              </a:r>
              <a:endParaRPr lang="ko-KR" altLang="en-US" sz="3500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27" name="Rect 0"/>
            <p:cNvSpPr txBox="1">
              <a:spLocks/>
            </p:cNvSpPr>
            <p:nvPr/>
          </p:nvSpPr>
          <p:spPr>
            <a:xfrm>
              <a:off x="3858895" y="4534535"/>
              <a:ext cx="10153015" cy="725805"/>
            </a:xfrm>
            <a:prstGeom prst="rect">
              <a:avLst/>
            </a:prstGeom>
          </p:spPr>
          <p:txBody>
            <a:bodyPr vert="horz" wrap="square" lIns="0" tIns="0" rIns="0" bIns="0" anchor="t">
              <a:spAutoFit/>
            </a:bodyPr>
            <a:lstStyle/>
            <a:p>
              <a:pPr marL="474980" lvl="1" indent="-237490" algn="l" defTabSz="914400" rtl="0" eaLnBrk="1" latinLnBrk="0" hangingPunct="1">
                <a:buFont typeface="Arial"/>
                <a:buChar char="•"/>
              </a:pP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ARIMA가 아닌 다른 모델 활용 예측 </a:t>
              </a:r>
              <a:endParaRPr lang="ko-KR" altLang="en-US" sz="2195">
                <a:solidFill>
                  <a:srgbClr val="000000"/>
                </a:solidFill>
                <a:latin typeface="HY견고딕" charset="0"/>
                <a:ea typeface="HY견고딕" charset="0"/>
              </a:endParaRPr>
            </a:p>
            <a:p>
              <a:pPr marL="474980" lvl="1" indent="-237490" algn="l" defTabSz="914400" rtl="0" eaLnBrk="1" latinLnBrk="0" hangingPunct="1">
                <a:buFont typeface="Arial"/>
                <a:buChar char="•"/>
              </a:pP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예측이 어려운 수입, 수출 데이터 외 다른 변수 추가 도출</a:t>
              </a:r>
              <a:endParaRPr lang="ko-KR" altLang="en-US" sz="2195">
                <a:solidFill>
                  <a:srgbClr val="000000"/>
                </a:solidFill>
                <a:latin typeface="HY견고딕" charset="0"/>
                <a:ea typeface="HY견고딕" charset="0"/>
              </a:endParaRPr>
            </a:p>
          </p:txBody>
        </p:sp>
      </p:grpSp>
      <p:grpSp>
        <p:nvGrpSpPr>
          <p:cNvPr id="28" name="Group 5"/>
          <p:cNvGrpSpPr>
            <a:grpSpLocks/>
          </p:cNvGrpSpPr>
          <p:nvPr/>
        </p:nvGrpSpPr>
        <p:grpSpPr>
          <a:xfrm>
            <a:off x="3858895" y="6822440"/>
            <a:ext cx="10153015" cy="1365250"/>
            <a:chOff x="3858895" y="6822440"/>
            <a:chExt cx="10153015" cy="136525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>
              <a:off x="3858895" y="6822440"/>
              <a:ext cx="10153015" cy="578485"/>
            </a:xfrm>
            <a:prstGeom prst="rect">
              <a:avLst/>
            </a:prstGeom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sz="35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일별 데이터의 부재 </a:t>
              </a:r>
              <a:endParaRPr lang="ko-KR" altLang="en-US" sz="3500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30" name="Rect 0"/>
            <p:cNvSpPr txBox="1">
              <a:spLocks/>
            </p:cNvSpPr>
            <p:nvPr/>
          </p:nvSpPr>
          <p:spPr>
            <a:xfrm>
              <a:off x="3858895" y="7461885"/>
              <a:ext cx="10153015" cy="725805"/>
            </a:xfrm>
            <a:prstGeom prst="rect">
              <a:avLst/>
            </a:prstGeom>
          </p:spPr>
          <p:txBody>
            <a:bodyPr vert="horz" wrap="square" lIns="0" tIns="0" rIns="0" bIns="0" anchor="t">
              <a:spAutoFit/>
            </a:bodyPr>
            <a:lstStyle/>
            <a:p>
              <a:pPr marL="474980" lvl="1" indent="-237490" algn="l" defTabSz="914400" rtl="0" eaLnBrk="1" latinLnBrk="0" hangingPunct="1">
                <a:buFont typeface="Arial"/>
                <a:buChar char="•"/>
              </a:pP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데이터가 대부분 월별 데이터로 존재하여 절대적 양 부족</a:t>
              </a:r>
              <a:endParaRPr lang="ko-KR" altLang="en-US" sz="2195">
                <a:solidFill>
                  <a:srgbClr val="000000"/>
                </a:solidFill>
                <a:latin typeface="HY견고딕" charset="0"/>
                <a:ea typeface="HY견고딕" charset="0"/>
              </a:endParaRPr>
            </a:p>
            <a:p>
              <a:pPr marL="474980" lvl="1" indent="-237490" algn="l" defTabSz="914400" rtl="0" eaLnBrk="1" latinLnBrk="0" hangingPunct="1">
                <a:buFont typeface="Arial"/>
                <a:buChar char="•"/>
              </a:pP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더 많은 데이터를 확보하여 정확성 및  품질 향상</a:t>
              </a:r>
              <a:endParaRPr lang="ko-KR" altLang="en-US" sz="2195">
                <a:solidFill>
                  <a:srgbClr val="000000"/>
                </a:solidFill>
                <a:latin typeface="HY견고딕" charset="0"/>
                <a:ea typeface="HY견고딕" charset="0"/>
              </a:endParaRPr>
            </a:p>
          </p:txBody>
        </p:sp>
      </p:grpSp>
      <p:sp>
        <p:nvSpPr>
          <p:cNvPr id="38" name="Rect 0"/>
          <p:cNvSpPr>
            <a:spLocks/>
          </p:cNvSpPr>
          <p:nvPr/>
        </p:nvSpPr>
        <p:spPr>
          <a:xfrm>
            <a:off x="-1165225" y="-156845"/>
            <a:ext cx="6732905" cy="1628775"/>
          </a:xfrm>
          <a:custGeom>
            <a:avLst/>
            <a:gdLst>
              <a:gd name="TX0" fmla="*/ 0 w 6732165"/>
              <a:gd name="TY0" fmla="*/ 0 h 1627961"/>
              <a:gd name="TX1" fmla="*/ 6732164 w 6732165"/>
              <a:gd name="TY1" fmla="*/ 0 h 1627961"/>
              <a:gd name="TX2" fmla="*/ 6732164 w 6732165"/>
              <a:gd name="TY2" fmla="*/ 1627960 h 1627961"/>
              <a:gd name="TX3" fmla="*/ 0 w 6732165"/>
              <a:gd name="TY3" fmla="*/ 1627960 h 1627961"/>
              <a:gd name="TX4" fmla="*/ 0 w 6732165"/>
              <a:gd name="TY4" fmla="*/ 0 h 162796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6732165" h="1627961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39" name="Rect 0"/>
          <p:cNvSpPr>
            <a:spLocks/>
          </p:cNvSpPr>
          <p:nvPr/>
        </p:nvSpPr>
        <p:spPr>
          <a:xfrm>
            <a:off x="464185" y="-156845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1 h 633142"/>
              <a:gd name="TX3" fmla="*/ 0 w 441617"/>
              <a:gd name="TY3" fmla="*/ 633141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40" name="Rect 0"/>
          <p:cNvSpPr>
            <a:spLocks/>
          </p:cNvSpPr>
          <p:nvPr/>
        </p:nvSpPr>
        <p:spPr>
          <a:xfrm>
            <a:off x="14011275" y="8735695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0 h 633142"/>
              <a:gd name="TX3" fmla="*/ 0 w 441617"/>
              <a:gd name="TY3" fmla="*/ 633140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grpSp>
        <p:nvGrpSpPr>
          <p:cNvPr id="42" name="그룹 98"/>
          <p:cNvGrpSpPr>
            <a:grpSpLocks/>
          </p:cNvGrpSpPr>
          <p:nvPr/>
        </p:nvGrpSpPr>
        <p:grpSpPr>
          <a:xfrm>
            <a:off x="905510" y="3564255"/>
            <a:ext cx="2238375" cy="1944370"/>
            <a:chOff x="905510" y="3564255"/>
            <a:chExt cx="2238375" cy="1944370"/>
          </a:xfrm>
        </p:grpSpPr>
        <p:grpSp>
          <p:nvGrpSpPr>
            <p:cNvPr id="12" name="그룹 96"/>
            <p:cNvGrpSpPr>
              <a:grpSpLocks/>
            </p:cNvGrpSpPr>
            <p:nvPr/>
          </p:nvGrpSpPr>
          <p:grpSpPr>
            <a:xfrm>
              <a:off x="905510" y="3564255"/>
              <a:ext cx="2238375" cy="1944370"/>
              <a:chOff x="905510" y="3564255"/>
              <a:chExt cx="2238375" cy="1944370"/>
            </a:xfrm>
          </p:grpSpPr>
          <p:sp>
            <p:nvSpPr>
              <p:cNvPr id="13" name="Rect 0"/>
              <p:cNvSpPr>
                <a:spLocks/>
              </p:cNvSpPr>
              <p:nvPr/>
            </p:nvSpPr>
            <p:spPr>
              <a:xfrm>
                <a:off x="905510" y="3563620"/>
                <a:ext cx="2238375" cy="1944370"/>
              </a:xfrm>
              <a:custGeom>
                <a:avLst/>
                <a:gdLst>
                  <a:gd name="TX0" fmla="*/ 0 w 694492"/>
                  <a:gd name="TY0" fmla="*/ 0 h 579679"/>
                  <a:gd name="TX1" fmla="*/ 694491 w 694492"/>
                  <a:gd name="TY1" fmla="*/ 0 h 579679"/>
                  <a:gd name="TX2" fmla="*/ 694491 w 694492"/>
                  <a:gd name="TY2" fmla="*/ 579678 h 579679"/>
                  <a:gd name="TX3" fmla="*/ 0 w 694492"/>
                  <a:gd name="TY3" fmla="*/ 579678 h 579679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694492" h="579679">
                    <a:moveTo>
                      <a:pt x="0" y="0"/>
                    </a:moveTo>
                    <a:lnTo>
                      <a:pt x="694491" y="0"/>
                    </a:lnTo>
                    <a:lnTo>
                      <a:pt x="694491" y="579678"/>
                    </a:lnTo>
                    <a:lnTo>
                      <a:pt x="0" y="5796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</p:grpSp>
        <p:sp>
          <p:nvSpPr>
            <p:cNvPr id="41" name="도형 95"/>
            <p:cNvSpPr>
              <a:spLocks/>
            </p:cNvSpPr>
            <p:nvPr/>
          </p:nvSpPr>
          <p:spPr>
            <a:xfrm>
              <a:off x="1392555" y="3773805"/>
              <a:ext cx="1259205" cy="1563370"/>
            </a:xfrm>
            <a:custGeom>
              <a:avLst/>
              <a:gdLst>
                <a:gd name="TX0" fmla="*/ 0 w 911557"/>
                <a:gd name="TY0" fmla="*/ 0 h 1144649"/>
                <a:gd name="TX1" fmla="*/ 911556 w 911557"/>
                <a:gd name="TY1" fmla="*/ 0 h 1144649"/>
                <a:gd name="TX2" fmla="*/ 911556 w 911557"/>
                <a:gd name="TY2" fmla="*/ 1144648 h 1144649"/>
                <a:gd name="TX3" fmla="*/ 0 w 911557"/>
                <a:gd name="TY3" fmla="*/ 1144648 h 1144649"/>
                <a:gd name="TX4" fmla="*/ 0 w 911557"/>
                <a:gd name="TY4" fmla="*/ 0 h 114464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911557" h="1144649">
                  <a:moveTo>
                    <a:pt x="0" y="0"/>
                  </a:moveTo>
                  <a:lnTo>
                    <a:pt x="911556" y="0"/>
                  </a:lnTo>
                  <a:lnTo>
                    <a:pt x="911556" y="1144648"/>
                  </a:lnTo>
                  <a:lnTo>
                    <a:pt x="0" y="11446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43" name="도형 102"/>
          <p:cNvSpPr>
            <a:spLocks/>
          </p:cNvSpPr>
          <p:nvPr/>
        </p:nvSpPr>
        <p:spPr>
          <a:xfrm>
            <a:off x="1341120" y="6684010"/>
            <a:ext cx="1342390" cy="1562735"/>
          </a:xfrm>
          <a:custGeom>
            <a:avLst/>
            <a:gdLst>
              <a:gd name="TX0" fmla="*/ 0 w 1173557"/>
              <a:gd name="TY0" fmla="*/ 0 h 1173557"/>
              <a:gd name="TX1" fmla="*/ 1173555 w 1173557"/>
              <a:gd name="TY1" fmla="*/ 0 h 1173557"/>
              <a:gd name="TX2" fmla="*/ 1173555 w 1173557"/>
              <a:gd name="TY2" fmla="*/ 1173556 h 1173557"/>
              <a:gd name="TX3" fmla="*/ 0 w 1173557"/>
              <a:gd name="TY3" fmla="*/ 1173556 h 1173557"/>
              <a:gd name="TX4" fmla="*/ 0 w 1173557"/>
              <a:gd name="TY4" fmla="*/ 0 h 117355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173557" h="1173557">
                <a:moveTo>
                  <a:pt x="0" y="0"/>
                </a:moveTo>
                <a:lnTo>
                  <a:pt x="1173555" y="0"/>
                </a:lnTo>
                <a:lnTo>
                  <a:pt x="1173555" y="1173556"/>
                </a:lnTo>
                <a:lnTo>
                  <a:pt x="0" y="11735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6505" y="3238500"/>
            <a:ext cx="15794990" cy="3535045"/>
            <a:chOff x="1246505" y="3238500"/>
            <a:chExt cx="15794990" cy="3535045"/>
          </a:xfrm>
        </p:grpSpPr>
        <p:sp>
          <p:nvSpPr>
            <p:cNvPr id="4" name="Freeform 4"/>
            <p:cNvSpPr/>
            <p:nvPr/>
          </p:nvSpPr>
          <p:spPr>
            <a:xfrm>
              <a:off x="1246505" y="3238500"/>
              <a:ext cx="15794990" cy="353504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>
            <a:spLocks/>
          </p:cNvSpPr>
          <p:nvPr/>
        </p:nvSpPr>
        <p:spPr>
          <a:xfrm>
            <a:off x="1476375" y="4323715"/>
            <a:ext cx="13893165" cy="13722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lnSpc>
                <a:spcPts val="10800"/>
              </a:lnSpc>
              <a:buFontTx/>
              <a:buNone/>
            </a:pP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감사합니다</a:t>
            </a:r>
          </a:p>
        </p:txBody>
      </p:sp>
      <p:sp>
        <p:nvSpPr>
          <p:cNvPr id="8" name="Freeform 8"/>
          <p:cNvSpPr/>
          <p:nvPr/>
        </p:nvSpPr>
        <p:spPr>
          <a:xfrm>
            <a:off x="16793210" y="374205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43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6"/>
          <p:cNvSpPr/>
          <p:nvPr/>
        </p:nvSpPr>
        <p:spPr>
          <a:xfrm>
            <a:off x="-1183640" y="8039100"/>
            <a:ext cx="4003040" cy="1371600"/>
          </a:xfrm>
          <a:custGeom>
            <a:avLst/>
            <a:gdLst/>
            <a:ahLst/>
            <a:cxnLst/>
            <a:rect l="l" t="t" r="r" b="b"/>
            <a:pathLst>
              <a:path w="2367586" h="839417">
                <a:moveTo>
                  <a:pt x="0" y="0"/>
                </a:moveTo>
                <a:lnTo>
                  <a:pt x="2367586" y="0"/>
                </a:lnTo>
                <a:lnTo>
                  <a:pt x="2367586" y="839417"/>
                </a:lnTo>
                <a:lnTo>
                  <a:pt x="0" y="8394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6"/>
          <p:cNvSpPr/>
          <p:nvPr/>
        </p:nvSpPr>
        <p:spPr>
          <a:xfrm flipH="1">
            <a:off x="15392400" y="8039100"/>
            <a:ext cx="4003040" cy="1371600"/>
          </a:xfrm>
          <a:custGeom>
            <a:avLst/>
            <a:gdLst/>
            <a:ahLst/>
            <a:cxnLst/>
            <a:rect l="l" t="t" r="r" b="b"/>
            <a:pathLst>
              <a:path w="2367586" h="839417">
                <a:moveTo>
                  <a:pt x="0" y="0"/>
                </a:moveTo>
                <a:lnTo>
                  <a:pt x="2367586" y="0"/>
                </a:lnTo>
                <a:lnTo>
                  <a:pt x="2367586" y="839417"/>
                </a:lnTo>
                <a:lnTo>
                  <a:pt x="0" y="8394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도형 36"/>
          <p:cNvSpPr>
            <a:spLocks/>
          </p:cNvSpPr>
          <p:nvPr/>
        </p:nvSpPr>
        <p:spPr>
          <a:xfrm>
            <a:off x="11688445" y="4191635"/>
            <a:ext cx="1638300" cy="1644015"/>
          </a:xfrm>
          <a:custGeom>
            <a:avLst/>
            <a:gdLst>
              <a:gd name="TX0" fmla="*/ 0 w 1637442"/>
              <a:gd name="TY0" fmla="*/ 0 h 1643418"/>
              <a:gd name="TX1" fmla="*/ 1637441 w 1637442"/>
              <a:gd name="TY1" fmla="*/ 0 h 1643418"/>
              <a:gd name="TX2" fmla="*/ 1637441 w 1637442"/>
              <a:gd name="TY2" fmla="*/ 1643417 h 1643418"/>
              <a:gd name="TX3" fmla="*/ 0 w 1637442"/>
              <a:gd name="TY3" fmla="*/ 1643417 h 1643418"/>
              <a:gd name="TX4" fmla="*/ 0 w 1637442"/>
              <a:gd name="TY4" fmla="*/ 0 h 16434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637442" h="1643418">
                <a:moveTo>
                  <a:pt x="0" y="0"/>
                </a:moveTo>
                <a:lnTo>
                  <a:pt x="1637441" y="0"/>
                </a:lnTo>
                <a:lnTo>
                  <a:pt x="1637441" y="1643417"/>
                </a:lnTo>
                <a:lnTo>
                  <a:pt x="0" y="16434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08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05510" y="335915"/>
            <a:ext cx="16436340" cy="1906905"/>
            <a:chOff x="905510" y="335915"/>
            <a:chExt cx="16436340" cy="1906905"/>
          </a:xfrm>
        </p:grpSpPr>
        <p:sp>
          <p:nvSpPr>
            <p:cNvPr id="6" name="Freeform 6"/>
            <p:cNvSpPr/>
            <p:nvPr/>
          </p:nvSpPr>
          <p:spPr>
            <a:xfrm>
              <a:off x="905510" y="335915"/>
              <a:ext cx="16436340" cy="1906905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TextBox 20"/>
          <p:cNvSpPr txBox="1"/>
          <p:nvPr/>
        </p:nvSpPr>
        <p:spPr>
          <a:xfrm>
            <a:off x="1271270" y="593725"/>
            <a:ext cx="1283271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1-1</a:t>
            </a:r>
            <a:r>
              <a:rPr 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9000" dirty="0" err="1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주제선정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891540" y="2573655"/>
            <a:ext cx="8044815" cy="1609090"/>
            <a:chOff x="891540" y="2573655"/>
            <a:chExt cx="8044815" cy="1609090"/>
          </a:xfrm>
        </p:grpSpPr>
        <p:sp>
          <p:nvSpPr>
            <p:cNvPr id="4" name="Freeform 4"/>
            <p:cNvSpPr/>
            <p:nvPr/>
          </p:nvSpPr>
          <p:spPr>
            <a:xfrm>
              <a:off x="891540" y="2573655"/>
              <a:ext cx="8044815" cy="1609090"/>
            </a:xfrm>
            <a:custGeom>
              <a:avLst/>
              <a:gdLst/>
              <a:ahLst/>
              <a:cxnLst/>
              <a:rect l="l" t="t" r="r" b="b"/>
              <a:pathLst>
                <a:path w="5996027" h="2465035">
                  <a:moveTo>
                    <a:pt x="0" y="0"/>
                  </a:moveTo>
                  <a:lnTo>
                    <a:pt x="5996027" y="0"/>
                  </a:lnTo>
                  <a:lnTo>
                    <a:pt x="5996027" y="2465035"/>
                  </a:lnTo>
                  <a:lnTo>
                    <a:pt x="0" y="2465035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EEEEEE"/>
              </a:solidFill>
            </a:ln>
          </p:spPr>
        </p: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080" y="2797810"/>
            <a:ext cx="7497445" cy="1082040"/>
          </a:xfrm>
          <a:prstGeom prst="rect">
            <a:avLst/>
          </a:prstGeom>
          <a:ln w="12700">
            <a:noFill/>
          </a:ln>
        </p:spPr>
      </p:pic>
      <p:grpSp>
        <p:nvGrpSpPr>
          <p:cNvPr id="63" name="Group 3"/>
          <p:cNvGrpSpPr/>
          <p:nvPr/>
        </p:nvGrpSpPr>
        <p:grpSpPr>
          <a:xfrm>
            <a:off x="891540" y="4511040"/>
            <a:ext cx="8046085" cy="1609090"/>
            <a:chOff x="891540" y="4511040"/>
            <a:chExt cx="8046085" cy="1609090"/>
          </a:xfrm>
        </p:grpSpPr>
        <p:sp>
          <p:nvSpPr>
            <p:cNvPr id="64" name="Freeform 4"/>
            <p:cNvSpPr/>
            <p:nvPr/>
          </p:nvSpPr>
          <p:spPr>
            <a:xfrm>
              <a:off x="891540" y="4511040"/>
              <a:ext cx="8046085" cy="1609090"/>
            </a:xfrm>
            <a:custGeom>
              <a:avLst/>
              <a:gdLst/>
              <a:ahLst/>
              <a:cxnLst/>
              <a:rect l="l" t="t" r="r" b="b"/>
              <a:pathLst>
                <a:path w="5996027" h="2465035">
                  <a:moveTo>
                    <a:pt x="0" y="0"/>
                  </a:moveTo>
                  <a:lnTo>
                    <a:pt x="5996027" y="0"/>
                  </a:lnTo>
                  <a:lnTo>
                    <a:pt x="5996027" y="2465035"/>
                  </a:lnTo>
                  <a:lnTo>
                    <a:pt x="0" y="2465035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EEEEEE"/>
              </a:solidFill>
            </a:ln>
          </p:spPr>
        </p:sp>
      </p:grpSp>
      <p:pic>
        <p:nvPicPr>
          <p:cNvPr id="65" name="그림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210" y="4711700"/>
            <a:ext cx="6954520" cy="1074420"/>
          </a:xfrm>
          <a:prstGeom prst="rect">
            <a:avLst/>
          </a:prstGeom>
          <a:ln w="12700">
            <a:noFill/>
          </a:ln>
        </p:spPr>
      </p:pic>
      <p:sp>
        <p:nvSpPr>
          <p:cNvPr id="69" name="Freeform 4"/>
          <p:cNvSpPr/>
          <p:nvPr/>
        </p:nvSpPr>
        <p:spPr>
          <a:xfrm>
            <a:off x="891540" y="6448425"/>
            <a:ext cx="8046085" cy="1609090"/>
          </a:xfrm>
          <a:custGeom>
            <a:avLst/>
            <a:gdLst/>
            <a:ahLst/>
            <a:cxnLst/>
            <a:rect l="l" t="t" r="r" b="b"/>
            <a:pathLst>
              <a:path w="5996027" h="2465035">
                <a:moveTo>
                  <a:pt x="0" y="0"/>
                </a:moveTo>
                <a:lnTo>
                  <a:pt x="5996027" y="0"/>
                </a:lnTo>
                <a:lnTo>
                  <a:pt x="5996027" y="2465035"/>
                </a:lnTo>
                <a:lnTo>
                  <a:pt x="0" y="2465035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EEEEEE"/>
            </a:solidFill>
          </a:ln>
        </p:spPr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165" y="6667500"/>
            <a:ext cx="6992620" cy="1037590"/>
          </a:xfrm>
          <a:prstGeom prst="rect">
            <a:avLst/>
          </a:prstGeom>
          <a:ln w="12700">
            <a:noFill/>
          </a:ln>
        </p:spPr>
      </p:pic>
      <p:sp>
        <p:nvSpPr>
          <p:cNvPr id="68" name="Freeform 4"/>
          <p:cNvSpPr/>
          <p:nvPr/>
        </p:nvSpPr>
        <p:spPr>
          <a:xfrm>
            <a:off x="891540" y="8385810"/>
            <a:ext cx="8046085" cy="1609090"/>
          </a:xfrm>
          <a:custGeom>
            <a:avLst/>
            <a:gdLst/>
            <a:ahLst/>
            <a:cxnLst/>
            <a:rect l="l" t="t" r="r" b="b"/>
            <a:pathLst>
              <a:path w="5996027" h="2465035">
                <a:moveTo>
                  <a:pt x="0" y="0"/>
                </a:moveTo>
                <a:lnTo>
                  <a:pt x="5996027" y="0"/>
                </a:lnTo>
                <a:lnTo>
                  <a:pt x="5996027" y="2465035"/>
                </a:lnTo>
                <a:lnTo>
                  <a:pt x="0" y="2465035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EEEEEE"/>
            </a:solidFill>
          </a:ln>
        </p:spPr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750" y="8586470"/>
            <a:ext cx="6935470" cy="1096645"/>
          </a:xfrm>
          <a:prstGeom prst="rect">
            <a:avLst/>
          </a:prstGeom>
          <a:ln w="12700">
            <a:noFill/>
          </a:ln>
        </p:spPr>
      </p:pic>
      <p:grpSp>
        <p:nvGrpSpPr>
          <p:cNvPr id="7" name="그룹 6"/>
          <p:cNvGrpSpPr/>
          <p:nvPr/>
        </p:nvGrpSpPr>
        <p:grpSpPr>
          <a:xfrm>
            <a:off x="9303385" y="3557270"/>
            <a:ext cx="8038465" cy="1269365"/>
            <a:chOff x="9303385" y="3557270"/>
            <a:chExt cx="8038465" cy="1269365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9303385" y="3557270"/>
              <a:ext cx="8038465" cy="1269365"/>
            </a:xfrm>
            <a:prstGeom prst="roundRect">
              <a:avLst>
                <a:gd name="adj" fmla="val 11820"/>
              </a:avLst>
            </a:prstGeom>
            <a:solidFill>
              <a:schemeClr val="bg1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9716770" y="3922395"/>
              <a:ext cx="7324090" cy="538480"/>
              <a:chOff x="9716770" y="3922395"/>
              <a:chExt cx="7324090" cy="538480"/>
            </a:xfrm>
          </p:grpSpPr>
          <p:sp>
            <p:nvSpPr>
              <p:cNvPr id="73" name="TextBox 12"/>
              <p:cNvSpPr txBox="1"/>
              <p:nvPr/>
            </p:nvSpPr>
            <p:spPr>
              <a:xfrm>
                <a:off x="10100945" y="3922395"/>
                <a:ext cx="6940550" cy="53848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199"/>
                  </a:lnSpc>
                </a:pPr>
                <a:r>
                  <a:rPr lang="ko-KR" altLang="en-US" sz="2999" dirty="0" err="1" smtClean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국민생선</a:t>
                </a:r>
                <a:r>
                  <a:rPr lang="ko-KR" altLang="en-US" sz="2999" dirty="0" smtClean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고등어의 어획량 감소</a:t>
                </a:r>
                <a:endParaRPr lang="en-US" altLang="ko-KR" sz="2999" dirty="0" smtClean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grpSp>
            <p:nvGrpSpPr>
              <p:cNvPr id="74" name="Group 13"/>
              <p:cNvGrpSpPr/>
              <p:nvPr/>
            </p:nvGrpSpPr>
            <p:grpSpPr>
              <a:xfrm flipV="1">
                <a:off x="9716770" y="4053840"/>
                <a:ext cx="259080" cy="259080"/>
                <a:chOff x="9716770" y="4053840"/>
                <a:chExt cx="259080" cy="259080"/>
              </a:xfrm>
            </p:grpSpPr>
            <p:sp>
              <p:nvSpPr>
                <p:cNvPr id="75" name="Freeform 14"/>
                <p:cNvSpPr/>
                <p:nvPr/>
              </p:nvSpPr>
              <p:spPr>
                <a:xfrm>
                  <a:off x="9716770" y="4053840"/>
                  <a:ext cx="259080" cy="259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</p:spPr>
            </p:sp>
          </p:grpSp>
        </p:grpSp>
      </p:grpSp>
      <p:grpSp>
        <p:nvGrpSpPr>
          <p:cNvPr id="8" name="그룹 7"/>
          <p:cNvGrpSpPr/>
          <p:nvPr/>
        </p:nvGrpSpPr>
        <p:grpSpPr>
          <a:xfrm>
            <a:off x="9303385" y="5490210"/>
            <a:ext cx="8038465" cy="1269365"/>
            <a:chOff x="9303385" y="5490210"/>
            <a:chExt cx="8038465" cy="1269365"/>
          </a:xfrm>
        </p:grpSpPr>
        <p:sp>
          <p:nvSpPr>
            <p:cNvPr id="25" name="모서리가 둥근 직사각형 24"/>
            <p:cNvSpPr>
              <a:spLocks/>
            </p:cNvSpPr>
            <p:nvPr/>
          </p:nvSpPr>
          <p:spPr>
            <a:xfrm>
              <a:off x="9303385" y="5490210"/>
              <a:ext cx="8039100" cy="1270000"/>
            </a:xfrm>
            <a:prstGeom prst="roundRect">
              <a:avLst>
                <a:gd name="adj" fmla="val 11820"/>
              </a:avLst>
            </a:prstGeom>
            <a:solidFill>
              <a:schemeClr val="bg1"/>
            </a:solidFill>
            <a:ln w="25400" cap="flat" cmpd="sng">
              <a:solidFill>
                <a:srgbClr val="EEEEE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solidFill>
                  <a:schemeClr val="tx1"/>
                </a:solidFill>
                <a:latin typeface="HY견고딕" charset="0"/>
                <a:ea typeface="HY견고딕" charset="0"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9716770" y="5856605"/>
              <a:ext cx="7324725" cy="532765"/>
              <a:chOff x="9716770" y="5856605"/>
              <a:chExt cx="7324725" cy="532765"/>
            </a:xfrm>
          </p:grpSpPr>
          <p:sp>
            <p:nvSpPr>
              <p:cNvPr id="27" name="TextBox 12"/>
              <p:cNvSpPr txBox="1">
                <a:spLocks/>
              </p:cNvSpPr>
              <p:nvPr/>
            </p:nvSpPr>
            <p:spPr>
              <a:xfrm>
                <a:off x="10100945" y="5856605"/>
                <a:ext cx="6941185" cy="533400"/>
              </a:xfrm>
              <a:prstGeom prst="rect">
                <a:avLst/>
              </a:prstGeom>
            </p:spPr>
            <p:txBody>
              <a:bodyPr vert="horz" wrap="square" lIns="0" tIns="0" rIns="0" bIns="0" numCol="1" anchor="t">
                <a:spAutoFit/>
              </a:bodyPr>
              <a:lstStyle/>
              <a:p>
                <a:pPr marL="0" indent="0">
                  <a:lnSpc>
                    <a:spcPts val="4199"/>
                  </a:lnSpc>
                  <a:buFontTx/>
                  <a:buNone/>
                </a:pPr>
                <a:r>
                  <a:rPr lang="ko-KR" altLang="en-US" sz="2995">
                    <a:latin typeface="HY견고딕" charset="0"/>
                    <a:ea typeface="HY견고딕" charset="0"/>
                  </a:rPr>
                  <a:t>가격 증가는 어획량 감소 원인</a:t>
                </a:r>
                <a:r>
                  <a:rPr lang="en-US" altLang="ko-KR" sz="2995">
                    <a:latin typeface="HY견고딕" charset="0"/>
                    <a:ea typeface="HY견고딕" charset="0"/>
                  </a:rPr>
                  <a:t>?</a:t>
                </a:r>
                <a:endParaRPr lang="ko-KR" altLang="en-US" sz="2995">
                  <a:latin typeface="HY견고딕" charset="0"/>
                  <a:ea typeface="HY견고딕" charset="0"/>
                </a:endParaRPr>
              </a:p>
            </p:txBody>
          </p:sp>
          <p:grpSp>
            <p:nvGrpSpPr>
              <p:cNvPr id="29" name="Group 13"/>
              <p:cNvGrpSpPr/>
              <p:nvPr/>
            </p:nvGrpSpPr>
            <p:grpSpPr>
              <a:xfrm>
                <a:off x="9716770" y="5988050"/>
                <a:ext cx="259080" cy="259080"/>
                <a:chOff x="9716770" y="5988050"/>
                <a:chExt cx="259080" cy="259080"/>
              </a:xfrm>
            </p:grpSpPr>
            <p:sp>
              <p:nvSpPr>
                <p:cNvPr id="30" name="Freeform 14"/>
                <p:cNvSpPr>
                  <a:spLocks/>
                </p:cNvSpPr>
                <p:nvPr/>
              </p:nvSpPr>
              <p:spPr>
                <a:xfrm rot="21600000" flipV="1">
                  <a:off x="9716770" y="5988050"/>
                  <a:ext cx="259715" cy="259715"/>
                </a:xfrm>
                <a:custGeom>
                  <a:avLst/>
                  <a:gdLst>
                    <a:gd name="TX0" fmla="*/ 3175000 w 6350001"/>
                    <a:gd name="TY0" fmla="*/ 0 h 6350001"/>
                    <a:gd name="TX1" fmla="*/ 0 w 6350001"/>
                    <a:gd name="TY1" fmla="*/ 3175000 h 6350001"/>
                    <a:gd name="TX2" fmla="*/ 3175000 w 6350001"/>
                    <a:gd name="TY2" fmla="*/ 6350000 h 6350001"/>
                    <a:gd name="TX3" fmla="*/ 6350000 w 6350001"/>
                    <a:gd name="TY3" fmla="*/ 3175000 h 6350001"/>
                    <a:gd name="TX4" fmla="*/ 3175000 w 6350001"/>
                    <a:gd name="TY4" fmla="*/ 0 h 6350001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6350001" h="6350001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</p:spPr>
              <p:txBody>
                <a:bodyPr vert="horz" wrap="square" lIns="0" tIns="0" rIns="0" bIns="0" anchor="t">
                  <a:noAutofit/>
                </a:bodyPr>
                <a:lstStyle/>
                <a:p>
                  <a:pPr marL="0" indent="0"/>
                  <a:endParaRPr lang="ko-KR" altLang="en-US"/>
                </a:p>
              </p:txBody>
            </p:sp>
          </p:grpSp>
        </p:grpSp>
      </p:grpSp>
      <p:grpSp>
        <p:nvGrpSpPr>
          <p:cNvPr id="9" name="그룹 8"/>
          <p:cNvGrpSpPr/>
          <p:nvPr/>
        </p:nvGrpSpPr>
        <p:grpSpPr>
          <a:xfrm>
            <a:off x="9303385" y="7423150"/>
            <a:ext cx="8038465" cy="1269365"/>
            <a:chOff x="9303385" y="7423150"/>
            <a:chExt cx="8038465" cy="1269365"/>
          </a:xfrm>
        </p:grpSpPr>
        <p:sp>
          <p:nvSpPr>
            <p:cNvPr id="31" name="모서리가 둥근 직사각형 30"/>
            <p:cNvSpPr>
              <a:spLocks/>
            </p:cNvSpPr>
            <p:nvPr/>
          </p:nvSpPr>
          <p:spPr>
            <a:xfrm>
              <a:off x="9303385" y="7423150"/>
              <a:ext cx="8039100" cy="1270000"/>
            </a:xfrm>
            <a:prstGeom prst="roundRect">
              <a:avLst>
                <a:gd name="adj" fmla="val 11820"/>
              </a:avLst>
            </a:prstGeom>
            <a:solidFill>
              <a:schemeClr val="bg1"/>
            </a:solidFill>
            <a:ln w="25400" cap="flat" cmpd="sng">
              <a:solidFill>
                <a:srgbClr val="EEEEE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solidFill>
                  <a:schemeClr val="tx1"/>
                </a:solidFill>
                <a:latin typeface="HY견고딕" charset="0"/>
                <a:ea typeface="HY견고딕" charset="0"/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9716770" y="7789545"/>
              <a:ext cx="7324725" cy="532765"/>
              <a:chOff x="9716770" y="7789545"/>
              <a:chExt cx="7324725" cy="532765"/>
            </a:xfrm>
          </p:grpSpPr>
          <p:sp>
            <p:nvSpPr>
              <p:cNvPr id="34" name="TextBox 12"/>
              <p:cNvSpPr txBox="1">
                <a:spLocks/>
              </p:cNvSpPr>
              <p:nvPr/>
            </p:nvSpPr>
            <p:spPr>
              <a:xfrm>
                <a:off x="10100945" y="7789545"/>
                <a:ext cx="6941185" cy="533400"/>
              </a:xfrm>
              <a:prstGeom prst="rect">
                <a:avLst/>
              </a:prstGeom>
            </p:spPr>
            <p:txBody>
              <a:bodyPr vert="horz" wrap="square" lIns="0" tIns="0" rIns="0" bIns="0" numCol="1" anchor="t">
                <a:spAutoFit/>
              </a:bodyPr>
              <a:lstStyle/>
              <a:p>
                <a:pPr marL="0" indent="0">
                  <a:lnSpc>
                    <a:spcPts val="4199"/>
                  </a:lnSpc>
                  <a:buFontTx/>
                  <a:buNone/>
                </a:pPr>
                <a:endParaRPr lang="ko-KR" altLang="en-US" sz="2995">
                  <a:latin typeface="HY견고딕" charset="0"/>
                  <a:ea typeface="HY견고딕" charset="0"/>
                </a:endParaRPr>
              </a:p>
            </p:txBody>
          </p:sp>
          <p:grpSp>
            <p:nvGrpSpPr>
              <p:cNvPr id="35" name="Group 13"/>
              <p:cNvGrpSpPr/>
              <p:nvPr/>
            </p:nvGrpSpPr>
            <p:grpSpPr>
              <a:xfrm>
                <a:off x="9716770" y="7920355"/>
                <a:ext cx="259080" cy="259080"/>
                <a:chOff x="9716770" y="7920355"/>
                <a:chExt cx="259080" cy="259080"/>
              </a:xfrm>
            </p:grpSpPr>
            <p:sp>
              <p:nvSpPr>
                <p:cNvPr id="36" name="Freeform 14"/>
                <p:cNvSpPr>
                  <a:spLocks/>
                </p:cNvSpPr>
                <p:nvPr/>
              </p:nvSpPr>
              <p:spPr>
                <a:xfrm rot="21600000" flipV="1">
                  <a:off x="9716770" y="7920355"/>
                  <a:ext cx="259715" cy="259715"/>
                </a:xfrm>
                <a:custGeom>
                  <a:avLst/>
                  <a:gdLst>
                    <a:gd name="TX0" fmla="*/ 3175000 w 6350001"/>
                    <a:gd name="TY0" fmla="*/ 0 h 6350001"/>
                    <a:gd name="TX1" fmla="*/ 0 w 6350001"/>
                    <a:gd name="TY1" fmla="*/ 3175000 h 6350001"/>
                    <a:gd name="TX2" fmla="*/ 3175000 w 6350001"/>
                    <a:gd name="TY2" fmla="*/ 6350000 h 6350001"/>
                    <a:gd name="TX3" fmla="*/ 6350000 w 6350001"/>
                    <a:gd name="TY3" fmla="*/ 3175000 h 6350001"/>
                    <a:gd name="TX4" fmla="*/ 3175000 w 6350001"/>
                    <a:gd name="TY4" fmla="*/ 0 h 6350001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6350001" h="6350001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</p:spPr>
              <p:txBody>
                <a:bodyPr vert="horz" wrap="square" lIns="0" tIns="0" rIns="0" bIns="0" anchor="t">
                  <a:noAutofit/>
                </a:bodyPr>
                <a:lstStyle/>
                <a:p>
                  <a:pPr marL="0" indent="0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3397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510" y="657225"/>
            <a:ext cx="16436340" cy="1906905"/>
            <a:chOff x="905510" y="657225"/>
            <a:chExt cx="16436340" cy="1906905"/>
          </a:xfrm>
        </p:grpSpPr>
        <p:sp>
          <p:nvSpPr>
            <p:cNvPr id="4" name="Freeform 4"/>
            <p:cNvSpPr/>
            <p:nvPr/>
          </p:nvSpPr>
          <p:spPr>
            <a:xfrm>
              <a:off x="905510" y="657225"/>
              <a:ext cx="16436340" cy="1906905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>
            <a:spLocks/>
          </p:cNvSpPr>
          <p:nvPr/>
        </p:nvSpPr>
        <p:spPr>
          <a:xfrm>
            <a:off x="905510" y="2924175"/>
            <a:ext cx="16436975" cy="7093585"/>
          </a:xfrm>
          <a:custGeom>
            <a:avLst/>
            <a:gdLst>
              <a:gd name="TX0" fmla="*/ 0 w 5996028"/>
              <a:gd name="TY0" fmla="*/ 0 h 2104517"/>
              <a:gd name="TX1" fmla="*/ 5996027 w 5996028"/>
              <a:gd name="TY1" fmla="*/ 0 h 2104517"/>
              <a:gd name="TX2" fmla="*/ 5996027 w 5996028"/>
              <a:gd name="TY2" fmla="*/ 2104516 h 2104517"/>
              <a:gd name="TX3" fmla="*/ 0 w 5996028"/>
              <a:gd name="TY3" fmla="*/ 2104516 h 21045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104517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71600" y="3386455"/>
            <a:ext cx="5554345" cy="5554345"/>
          </a:xfrm>
          <a:prstGeom prst="ellipse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341110" y="3386455"/>
            <a:ext cx="5554345" cy="5554345"/>
          </a:xfrm>
          <a:prstGeom prst="ellipse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1351895" y="3386455"/>
            <a:ext cx="5554345" cy="5554345"/>
          </a:xfrm>
          <a:prstGeom prst="ellipse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87780" y="915670"/>
            <a:ext cx="1207452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1-2</a:t>
            </a:r>
            <a:r>
              <a:rPr lang="en-US" sz="90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개 발 환 경</a:t>
            </a:r>
          </a:p>
        </p:txBody>
      </p:sp>
      <p:sp>
        <p:nvSpPr>
          <p:cNvPr id="9" name="Freeform 9"/>
          <p:cNvSpPr/>
          <p:nvPr/>
        </p:nvSpPr>
        <p:spPr>
          <a:xfrm>
            <a:off x="-1793240" y="8491855"/>
            <a:ext cx="4585335" cy="162560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641794">
            <a:off x="8923020" y="-17907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945" y="3867150"/>
            <a:ext cx="1400175" cy="5340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9050" y="4754245"/>
            <a:ext cx="2819400" cy="28194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045" y="6272530"/>
            <a:ext cx="1565275" cy="7829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5" y="3862705"/>
            <a:ext cx="1638935" cy="8191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0585" y="7741285"/>
            <a:ext cx="978535" cy="97853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320" y="4813935"/>
            <a:ext cx="2414270" cy="26987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10" y="5847080"/>
            <a:ext cx="1296670" cy="103568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455" y="4570095"/>
            <a:ext cx="3187065" cy="318706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630" y="4146550"/>
            <a:ext cx="897890" cy="89789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225" y="8148955"/>
            <a:ext cx="1651635" cy="16516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610" y="7253605"/>
            <a:ext cx="1845945" cy="7727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685" y="7346950"/>
            <a:ext cx="1739265" cy="6794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4714240"/>
            <a:ext cx="3015615" cy="68834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65" y="4782185"/>
            <a:ext cx="1162050" cy="55245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095" y="7454900"/>
            <a:ext cx="1406525" cy="79121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810" y="6344285"/>
            <a:ext cx="767715" cy="5759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030" y="5085715"/>
            <a:ext cx="1066800" cy="7556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7682865"/>
            <a:ext cx="1673860" cy="55816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4" t="34874" r="20856" b="30252"/>
          <a:stretch/>
        </p:blipFill>
        <p:spPr>
          <a:xfrm>
            <a:off x="14059535" y="3843020"/>
            <a:ext cx="1409065" cy="84391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5715" y="6447790"/>
            <a:ext cx="1647825" cy="3683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030" y="3721735"/>
            <a:ext cx="1614170" cy="99250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40" y="5328285"/>
            <a:ext cx="504190" cy="669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6490" y="3238500"/>
            <a:ext cx="15795020" cy="3535020"/>
            <a:chOff x="0" y="0"/>
            <a:chExt cx="5762066" cy="1289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128958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97855" y="4310685"/>
            <a:ext cx="1389229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en-US" sz="90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</a:t>
            </a:r>
            <a:r>
              <a:rPr lang="en-US" sz="90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90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구성도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793505" y="374230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71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7"/>
          <p:cNvSpPr/>
          <p:nvPr/>
        </p:nvSpPr>
        <p:spPr>
          <a:xfrm>
            <a:off x="13313828" y="5447630"/>
            <a:ext cx="5070977" cy="4831257"/>
          </a:xfrm>
          <a:custGeom>
            <a:avLst/>
            <a:gdLst/>
            <a:ahLst/>
            <a:cxnLst/>
            <a:rect l="l" t="t" r="r" b="b"/>
            <a:pathLst>
              <a:path w="1999180" h="1904673">
                <a:moveTo>
                  <a:pt x="0" y="0"/>
                </a:moveTo>
                <a:lnTo>
                  <a:pt x="1999180" y="0"/>
                </a:lnTo>
                <a:lnTo>
                  <a:pt x="1999180" y="1904673"/>
                </a:lnTo>
                <a:lnTo>
                  <a:pt x="0" y="19046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510" y="2961005"/>
            <a:ext cx="16436340" cy="6757035"/>
            <a:chOff x="905510" y="2961005"/>
            <a:chExt cx="16436340" cy="6757035"/>
          </a:xfrm>
        </p:grpSpPr>
        <p:sp>
          <p:nvSpPr>
            <p:cNvPr id="4" name="Freeform 4"/>
            <p:cNvSpPr>
              <a:spLocks/>
            </p:cNvSpPr>
            <p:nvPr/>
          </p:nvSpPr>
          <p:spPr>
            <a:xfrm>
              <a:off x="905510" y="2961005"/>
              <a:ext cx="16436975" cy="6757670"/>
            </a:xfrm>
            <a:custGeom>
              <a:avLst/>
              <a:gdLst>
                <a:gd name="TX0" fmla="*/ 0 w 5996028"/>
                <a:gd name="TY0" fmla="*/ 0 h 2465036"/>
                <a:gd name="TX1" fmla="*/ 5996027 w 5996028"/>
                <a:gd name="TY1" fmla="*/ 0 h 2465036"/>
                <a:gd name="TX2" fmla="*/ 5996027 w 5996028"/>
                <a:gd name="TY2" fmla="*/ 2465035 h 2465036"/>
                <a:gd name="TX3" fmla="*/ 0 w 5996028"/>
                <a:gd name="TY3" fmla="*/ 2465035 h 246503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2465036">
                  <a:moveTo>
                    <a:pt x="0" y="0"/>
                  </a:moveTo>
                  <a:lnTo>
                    <a:pt x="5996027" y="0"/>
                  </a:lnTo>
                  <a:lnTo>
                    <a:pt x="5996027" y="2465035"/>
                  </a:lnTo>
                  <a:lnTo>
                    <a:pt x="0" y="24650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510" y="657225"/>
            <a:ext cx="16436340" cy="1906905"/>
            <a:chOff x="905510" y="657225"/>
            <a:chExt cx="16436340" cy="1906905"/>
          </a:xfrm>
        </p:grpSpPr>
        <p:sp>
          <p:nvSpPr>
            <p:cNvPr id="6" name="Freeform 6"/>
            <p:cNvSpPr/>
            <p:nvPr/>
          </p:nvSpPr>
          <p:spPr>
            <a:xfrm>
              <a:off x="905510" y="657225"/>
              <a:ext cx="16436340" cy="1906905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95" y="4918075"/>
            <a:ext cx="1800225" cy="70294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30" y="3741420"/>
            <a:ext cx="1800225" cy="7537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95" y="7322185"/>
            <a:ext cx="1800225" cy="410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30" y="6043930"/>
            <a:ext cx="1800225" cy="85598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3162300" y="4118610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162300" y="5250180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162300" y="6381750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162300" y="7513320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000500" y="4104640"/>
            <a:ext cx="0" cy="45408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162300" y="8645525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8155940"/>
            <a:ext cx="1614170" cy="992505"/>
          </a:xfrm>
          <a:prstGeom prst="rect">
            <a:avLst/>
          </a:prstGeom>
        </p:spPr>
      </p:pic>
      <p:sp>
        <p:nvSpPr>
          <p:cNvPr id="31" name="TextBox 20"/>
          <p:cNvSpPr txBox="1"/>
          <p:nvPr/>
        </p:nvSpPr>
        <p:spPr>
          <a:xfrm>
            <a:off x="1271270" y="915035"/>
            <a:ext cx="1283271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 구성도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26"/>
          <a:stretch/>
        </p:blipFill>
        <p:spPr>
          <a:xfrm>
            <a:off x="7697470" y="5960110"/>
            <a:ext cx="1205230" cy="894715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4000500" y="6381750"/>
            <a:ext cx="11811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835" y="5165090"/>
            <a:ext cx="1087120" cy="10871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310" y="6610985"/>
            <a:ext cx="999490" cy="115252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225" y="5661660"/>
            <a:ext cx="1278255" cy="127825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418840" y="6562725"/>
            <a:ext cx="2455545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수집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6553200" y="6407150"/>
            <a:ext cx="9613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7703820" y="4746625"/>
            <a:ext cx="5783580" cy="3242310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80" y="6301105"/>
            <a:ext cx="1565275" cy="78295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640" y="4746625"/>
            <a:ext cx="1638935" cy="81915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505" y="7157085"/>
            <a:ext cx="767715" cy="5759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025" y="5576570"/>
            <a:ext cx="1066800" cy="75565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65" y="7054215"/>
            <a:ext cx="504190" cy="669925"/>
          </a:xfrm>
          <a:prstGeom prst="rect">
            <a:avLst/>
          </a:prstGeom>
        </p:spPr>
      </p:pic>
      <p:cxnSp>
        <p:nvCxnSpPr>
          <p:cNvPr id="46" name="직선 화살표 연결선 45"/>
          <p:cNvCxnSpPr/>
          <p:nvPr/>
        </p:nvCxnSpPr>
        <p:spPr>
          <a:xfrm>
            <a:off x="8915400" y="6353175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53300" y="4032885"/>
            <a:ext cx="66357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전처리 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/ Model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학습 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/  </a:t>
            </a:r>
            <a:r>
              <a:rPr lang="ko-KR" altLang="en-US" sz="2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예측결과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저장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11353800" y="6353175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13836650" y="6353175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385" y="4891405"/>
            <a:ext cx="2819400" cy="28194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4143990" y="8002905"/>
            <a:ext cx="304419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React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활용 가시화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6490" y="3238500"/>
            <a:ext cx="15795020" cy="3535020"/>
            <a:chOff x="0" y="0"/>
            <a:chExt cx="5762066" cy="1289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128958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6793505" y="374230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71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7"/>
          <p:cNvSpPr txBox="1"/>
          <p:nvPr/>
        </p:nvSpPr>
        <p:spPr>
          <a:xfrm>
            <a:off x="2197855" y="3542630"/>
            <a:ext cx="1389229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 석 과 정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253925" y="4967910"/>
            <a:ext cx="4592563" cy="495300"/>
            <a:chOff x="0" y="-50800"/>
            <a:chExt cx="6123417" cy="660400"/>
          </a:xfrm>
        </p:grpSpPr>
        <p:sp>
          <p:nvSpPr>
            <p:cNvPr id="12" name="TextBox 11"/>
            <p:cNvSpPr txBox="1"/>
            <p:nvPr/>
          </p:nvSpPr>
          <p:spPr>
            <a:xfrm>
              <a:off x="0" y="-9525"/>
              <a:ext cx="682362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1.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2363" y="-50800"/>
              <a:ext cx="5441054" cy="62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ko-KR" altLang="en-US" sz="2999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데이터 수집</a:t>
              </a:r>
              <a:endParaRPr lang="en-US" sz="29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253925" y="5744188"/>
            <a:ext cx="4592563" cy="495300"/>
            <a:chOff x="0" y="-50800"/>
            <a:chExt cx="6123417" cy="660400"/>
          </a:xfrm>
        </p:grpSpPr>
        <p:sp>
          <p:nvSpPr>
            <p:cNvPr id="15" name="TextBox 14"/>
            <p:cNvSpPr txBox="1"/>
            <p:nvPr/>
          </p:nvSpPr>
          <p:spPr>
            <a:xfrm>
              <a:off x="0" y="-9525"/>
              <a:ext cx="682362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3.</a:t>
              </a:r>
              <a:endParaRPr lang="en-US" sz="3000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2363" y="-50800"/>
              <a:ext cx="5441054" cy="62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ko-KR" altLang="en-US" sz="2999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데이터 분석</a:t>
              </a:r>
              <a:endParaRPr lang="en-US" sz="29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0" name="Group 10"/>
          <p:cNvGrpSpPr/>
          <p:nvPr/>
        </p:nvGrpSpPr>
        <p:grpSpPr>
          <a:xfrm>
            <a:off x="9677400" y="4967910"/>
            <a:ext cx="4592563" cy="495300"/>
            <a:chOff x="0" y="-50800"/>
            <a:chExt cx="6123417" cy="660400"/>
          </a:xfrm>
        </p:grpSpPr>
        <p:sp>
          <p:nvSpPr>
            <p:cNvPr id="21" name="TextBox 20"/>
            <p:cNvSpPr txBox="1"/>
            <p:nvPr/>
          </p:nvSpPr>
          <p:spPr>
            <a:xfrm>
              <a:off x="0" y="-9525"/>
              <a:ext cx="682363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2.</a:t>
              </a:r>
              <a:endParaRPr lang="en-US" sz="3000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82363" y="-50800"/>
              <a:ext cx="5441054" cy="625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ko-KR" altLang="en-US" sz="2999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데이터 전처리</a:t>
              </a:r>
              <a:endParaRPr lang="en-US" sz="29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3" name="Freeform 13"/>
          <p:cNvSpPr/>
          <p:nvPr/>
        </p:nvSpPr>
        <p:spPr>
          <a:xfrm>
            <a:off x="0" y="5295900"/>
            <a:ext cx="4542403" cy="4976735"/>
          </a:xfrm>
          <a:custGeom>
            <a:avLst/>
            <a:gdLst/>
            <a:ahLst/>
            <a:cxnLst/>
            <a:rect l="l" t="t" r="r" b="b"/>
            <a:pathLst>
              <a:path w="1889198" h="2069838">
                <a:moveTo>
                  <a:pt x="0" y="0"/>
                </a:moveTo>
                <a:lnTo>
                  <a:pt x="1889197" y="0"/>
                </a:lnTo>
                <a:lnTo>
                  <a:pt x="1889197" y="2069838"/>
                </a:lnTo>
                <a:lnTo>
                  <a:pt x="0" y="2069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15"/>
          <p:cNvSpPr/>
          <p:nvPr/>
        </p:nvSpPr>
        <p:spPr>
          <a:xfrm>
            <a:off x="13834343" y="5330201"/>
            <a:ext cx="4453657" cy="4918699"/>
          </a:xfrm>
          <a:custGeom>
            <a:avLst/>
            <a:gdLst/>
            <a:ahLst/>
            <a:cxnLst/>
            <a:rect l="l" t="t" r="r" b="b"/>
            <a:pathLst>
              <a:path w="2084335" h="2301977">
                <a:moveTo>
                  <a:pt x="0" y="0"/>
                </a:moveTo>
                <a:lnTo>
                  <a:pt x="2084335" y="0"/>
                </a:lnTo>
                <a:lnTo>
                  <a:pt x="2084335" y="2301977"/>
                </a:lnTo>
                <a:lnTo>
                  <a:pt x="0" y="23019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55592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495" y="657204"/>
            <a:ext cx="16444937" cy="1906519"/>
            <a:chOff x="0" y="0"/>
            <a:chExt cx="5999157" cy="695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157" cy="695503"/>
            </a:xfrm>
            <a:custGeom>
              <a:avLst/>
              <a:gdLst/>
              <a:ahLst/>
              <a:cxnLst/>
              <a:rect l="l" t="t" r="r" b="b"/>
              <a:pathLst>
                <a:path w="5999157" h="695503">
                  <a:moveTo>
                    <a:pt x="0" y="0"/>
                  </a:moveTo>
                  <a:lnTo>
                    <a:pt x="5999157" y="0"/>
                  </a:lnTo>
                  <a:lnTo>
                    <a:pt x="5999157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05495" y="2917134"/>
            <a:ext cx="5135310" cy="5757653"/>
            <a:chOff x="0" y="0"/>
            <a:chExt cx="1873375" cy="21004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73375" cy="2100407"/>
            </a:xfrm>
            <a:custGeom>
              <a:avLst/>
              <a:gdLst/>
              <a:ahLst/>
              <a:cxnLst/>
              <a:rect l="l" t="t" r="r" b="b"/>
              <a:pathLst>
                <a:path w="1873375" h="2100407">
                  <a:moveTo>
                    <a:pt x="0" y="0"/>
                  </a:moveTo>
                  <a:lnTo>
                    <a:pt x="1873375" y="0"/>
                  </a:lnTo>
                  <a:lnTo>
                    <a:pt x="1873375" y="2100407"/>
                  </a:lnTo>
                  <a:lnTo>
                    <a:pt x="0" y="21004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393239" y="2917134"/>
            <a:ext cx="5461493" cy="5757653"/>
            <a:chOff x="0" y="0"/>
            <a:chExt cx="1992367" cy="21004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92367" cy="2100407"/>
            </a:xfrm>
            <a:custGeom>
              <a:avLst/>
              <a:gdLst/>
              <a:ahLst/>
              <a:cxnLst/>
              <a:rect l="l" t="t" r="r" b="b"/>
              <a:pathLst>
                <a:path w="1992367" h="2100407">
                  <a:moveTo>
                    <a:pt x="0" y="0"/>
                  </a:moveTo>
                  <a:lnTo>
                    <a:pt x="1992367" y="0"/>
                  </a:lnTo>
                  <a:lnTo>
                    <a:pt x="1992367" y="2100407"/>
                  </a:lnTo>
                  <a:lnTo>
                    <a:pt x="0" y="21004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215122" y="2917134"/>
            <a:ext cx="5135310" cy="5757653"/>
            <a:chOff x="0" y="0"/>
            <a:chExt cx="1873375" cy="210040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73375" cy="2100407"/>
            </a:xfrm>
            <a:custGeom>
              <a:avLst/>
              <a:gdLst/>
              <a:ahLst/>
              <a:cxnLst/>
              <a:rect l="l" t="t" r="r" b="b"/>
              <a:pathLst>
                <a:path w="1873375" h="2100407">
                  <a:moveTo>
                    <a:pt x="0" y="0"/>
                  </a:moveTo>
                  <a:lnTo>
                    <a:pt x="1873375" y="0"/>
                  </a:lnTo>
                  <a:lnTo>
                    <a:pt x="1873375" y="2100407"/>
                  </a:lnTo>
                  <a:lnTo>
                    <a:pt x="0" y="21004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271113" y="5143500"/>
            <a:ext cx="4404073" cy="2975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통계청</a:t>
            </a:r>
            <a:endParaRPr lang="en-US" altLang="ko-KR" sz="2199" dirty="0" smtClean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부산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경남지역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고등어</a:t>
            </a:r>
            <a:r>
              <a:rPr lang="en-US" altLang="ko-KR" sz="2199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갈치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참조기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월별 생산량 수집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endParaRPr lang="en-US" sz="21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en-US" sz="2199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KAMIS</a:t>
            </a:r>
            <a:endParaRPr lang="en-US" sz="2199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부산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경남지역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고등어 일별 산지 가격 수집</a:t>
            </a:r>
            <a:endParaRPr lang="en-US" sz="21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Freeform 17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923192" y="-166829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271113" y="915139"/>
            <a:ext cx="1283239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3-1</a:t>
            </a:r>
            <a:r>
              <a:rPr 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수집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23" y="3715190"/>
            <a:ext cx="2520000" cy="105480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852" y="3597224"/>
            <a:ext cx="2520000" cy="11980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68" y="3750500"/>
            <a:ext cx="2520000" cy="98417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356" y="3954917"/>
            <a:ext cx="2520000" cy="57534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200" y="3468042"/>
            <a:ext cx="2520000" cy="1549092"/>
          </a:xfrm>
          <a:prstGeom prst="rect">
            <a:avLst/>
          </a:prstGeom>
        </p:spPr>
      </p:pic>
      <p:sp>
        <p:nvSpPr>
          <p:cNvPr id="29" name="TextBox 13"/>
          <p:cNvSpPr txBox="1"/>
          <p:nvPr/>
        </p:nvSpPr>
        <p:spPr>
          <a:xfrm>
            <a:off x="6946300" y="5088090"/>
            <a:ext cx="4404073" cy="2975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한국해양자료센터</a:t>
            </a:r>
            <a:endParaRPr lang="en-US" altLang="ko-KR" sz="2199" dirty="0" smtClean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endParaRPr lang="en-US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수심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30m &amp; 50m</a:t>
            </a:r>
            <a:endParaRPr lang="en-US" sz="21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수온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염분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용존산소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월별 데이터 수집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endParaRPr lang="en-US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기상청</a:t>
            </a:r>
            <a:endParaRPr lang="en-US" altLang="ko-KR" sz="2199" dirty="0" smtClean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en-US" sz="2199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API </a:t>
            </a:r>
            <a:r>
              <a:rPr lang="ko-KR" altLang="en-US" sz="2199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활용 일일 데이터 수집</a:t>
            </a:r>
            <a:endParaRPr lang="en-US" sz="2199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12616163" y="5953724"/>
            <a:ext cx="4404073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한국해양수산개발원</a:t>
            </a:r>
            <a:endParaRPr lang="en-US" altLang="ko-KR" sz="2199" dirty="0" smtClean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endParaRPr lang="en-US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국가별 고등어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수입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수출량 데이터 수집</a:t>
            </a:r>
            <a:endParaRPr lang="en-US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28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Pages>31</Pages>
  <Words>495</Words>
  <Characters>0</Characters>
  <Application>Microsoft Office PowerPoint</Application>
  <DocSecurity>0</DocSecurity>
  <PresentationFormat>사용자 지정</PresentationFormat>
  <Lines>0</Lines>
  <Paragraphs>143</Paragraphs>
  <Slides>31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HY견고딕</vt:lpstr>
      <vt:lpstr>Arial</vt:lpstr>
      <vt:lpstr>Calibri</vt:lpstr>
      <vt:lpstr>맑은 고딕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남색 흰색 검은색 낙서와 끄적임 사업 계획 비즈니스 프레젠테이션</dc:title>
  <dc:creator>it</dc:creator>
  <cp:lastModifiedBy>it</cp:lastModifiedBy>
  <cp:revision>10</cp:revision>
  <dcterms:modified xsi:type="dcterms:W3CDTF">2024-04-04T05:25:52Z</dcterms:modified>
  <cp:version>10.105.224.52366</cp:version>
</cp:coreProperties>
</file>